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87474" y="733678"/>
            <a:ext cx="9467215" cy="1781175"/>
          </a:xfrm>
          <a:custGeom>
            <a:avLst/>
            <a:gdLst/>
            <a:ahLst/>
            <a:cxnLst/>
            <a:rect l="l" t="t" r="r" b="b"/>
            <a:pathLst>
              <a:path w="9467215" h="1781175">
                <a:moveTo>
                  <a:pt x="5920981" y="0"/>
                </a:moveTo>
                <a:lnTo>
                  <a:pt x="2510790" y="0"/>
                </a:lnTo>
                <a:lnTo>
                  <a:pt x="0" y="0"/>
                </a:lnTo>
                <a:lnTo>
                  <a:pt x="0" y="1780921"/>
                </a:lnTo>
                <a:lnTo>
                  <a:pt x="2510790" y="1780921"/>
                </a:lnTo>
                <a:lnTo>
                  <a:pt x="5920981" y="1780921"/>
                </a:lnTo>
                <a:lnTo>
                  <a:pt x="5920981" y="0"/>
                </a:lnTo>
                <a:close/>
              </a:path>
              <a:path w="9467215" h="1781175">
                <a:moveTo>
                  <a:pt x="9467215" y="0"/>
                </a:moveTo>
                <a:lnTo>
                  <a:pt x="5920994" y="0"/>
                </a:lnTo>
                <a:lnTo>
                  <a:pt x="5920994" y="1780921"/>
                </a:lnTo>
                <a:lnTo>
                  <a:pt x="9467215" y="1780921"/>
                </a:lnTo>
                <a:lnTo>
                  <a:pt x="9467215" y="0"/>
                </a:lnTo>
                <a:close/>
              </a:path>
            </a:pathLst>
          </a:custGeom>
          <a:solidFill>
            <a:srgbClr val="DFF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887474" y="2514599"/>
            <a:ext cx="9467215" cy="762000"/>
          </a:xfrm>
          <a:custGeom>
            <a:avLst/>
            <a:gdLst/>
            <a:ahLst/>
            <a:cxnLst/>
            <a:rect l="l" t="t" r="r" b="b"/>
            <a:pathLst>
              <a:path w="9467215" h="762000">
                <a:moveTo>
                  <a:pt x="5920981" y="0"/>
                </a:moveTo>
                <a:lnTo>
                  <a:pt x="2510790" y="0"/>
                </a:lnTo>
                <a:lnTo>
                  <a:pt x="0" y="0"/>
                </a:lnTo>
                <a:lnTo>
                  <a:pt x="0" y="762000"/>
                </a:lnTo>
                <a:lnTo>
                  <a:pt x="2510790" y="762000"/>
                </a:lnTo>
                <a:lnTo>
                  <a:pt x="5920981" y="762000"/>
                </a:lnTo>
                <a:lnTo>
                  <a:pt x="5920981" y="0"/>
                </a:lnTo>
                <a:close/>
              </a:path>
              <a:path w="9467215" h="762000">
                <a:moveTo>
                  <a:pt x="9467215" y="0"/>
                </a:moveTo>
                <a:lnTo>
                  <a:pt x="5920994" y="0"/>
                </a:lnTo>
                <a:lnTo>
                  <a:pt x="5920994" y="762000"/>
                </a:lnTo>
                <a:lnTo>
                  <a:pt x="9467215" y="762000"/>
                </a:lnTo>
                <a:lnTo>
                  <a:pt x="9467215" y="0"/>
                </a:lnTo>
                <a:close/>
              </a:path>
            </a:pathLst>
          </a:custGeom>
          <a:solidFill>
            <a:srgbClr val="DFF5FC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87474" y="3276637"/>
            <a:ext cx="9467215" cy="579120"/>
          </a:xfrm>
          <a:custGeom>
            <a:avLst/>
            <a:gdLst/>
            <a:ahLst/>
            <a:cxnLst/>
            <a:rect l="l" t="t" r="r" b="b"/>
            <a:pathLst>
              <a:path w="9467215" h="579120">
                <a:moveTo>
                  <a:pt x="5920981" y="0"/>
                </a:moveTo>
                <a:lnTo>
                  <a:pt x="2510790" y="0"/>
                </a:lnTo>
                <a:lnTo>
                  <a:pt x="0" y="0"/>
                </a:lnTo>
                <a:lnTo>
                  <a:pt x="0" y="578954"/>
                </a:lnTo>
                <a:lnTo>
                  <a:pt x="2510790" y="578954"/>
                </a:lnTo>
                <a:lnTo>
                  <a:pt x="5920981" y="578954"/>
                </a:lnTo>
                <a:lnTo>
                  <a:pt x="5920981" y="0"/>
                </a:lnTo>
                <a:close/>
              </a:path>
              <a:path w="9467215" h="579120">
                <a:moveTo>
                  <a:pt x="9467215" y="0"/>
                </a:moveTo>
                <a:lnTo>
                  <a:pt x="5920994" y="0"/>
                </a:lnTo>
                <a:lnTo>
                  <a:pt x="5920994" y="578954"/>
                </a:lnTo>
                <a:lnTo>
                  <a:pt x="9467215" y="578954"/>
                </a:lnTo>
                <a:lnTo>
                  <a:pt x="9467215" y="0"/>
                </a:lnTo>
                <a:close/>
              </a:path>
            </a:pathLst>
          </a:custGeom>
          <a:solidFill>
            <a:srgbClr val="ECFA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887474" y="3855592"/>
            <a:ext cx="9467215" cy="1707514"/>
          </a:xfrm>
          <a:custGeom>
            <a:avLst/>
            <a:gdLst/>
            <a:ahLst/>
            <a:cxnLst/>
            <a:rect l="l" t="t" r="r" b="b"/>
            <a:pathLst>
              <a:path w="9467215" h="1707514">
                <a:moveTo>
                  <a:pt x="5920981" y="0"/>
                </a:moveTo>
                <a:lnTo>
                  <a:pt x="2510790" y="0"/>
                </a:lnTo>
                <a:lnTo>
                  <a:pt x="0" y="0"/>
                </a:lnTo>
                <a:lnTo>
                  <a:pt x="0" y="1707007"/>
                </a:lnTo>
                <a:lnTo>
                  <a:pt x="2510790" y="1707007"/>
                </a:lnTo>
                <a:lnTo>
                  <a:pt x="5920981" y="1707007"/>
                </a:lnTo>
                <a:lnTo>
                  <a:pt x="5920981" y="0"/>
                </a:lnTo>
                <a:close/>
              </a:path>
              <a:path w="9467215" h="1707514">
                <a:moveTo>
                  <a:pt x="9467215" y="0"/>
                </a:moveTo>
                <a:lnTo>
                  <a:pt x="5920994" y="0"/>
                </a:lnTo>
                <a:lnTo>
                  <a:pt x="5920994" y="1707007"/>
                </a:lnTo>
                <a:lnTo>
                  <a:pt x="9467215" y="1707007"/>
                </a:lnTo>
                <a:lnTo>
                  <a:pt x="9467215" y="0"/>
                </a:lnTo>
                <a:close/>
              </a:path>
            </a:pathLst>
          </a:custGeom>
          <a:solidFill>
            <a:srgbClr val="F8F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887473" y="5562593"/>
            <a:ext cx="2510790" cy="988060"/>
          </a:xfrm>
          <a:custGeom>
            <a:avLst/>
            <a:gdLst/>
            <a:ahLst/>
            <a:cxnLst/>
            <a:rect l="l" t="t" r="r" b="b"/>
            <a:pathLst>
              <a:path w="2510790" h="988059">
                <a:moveTo>
                  <a:pt x="0" y="987558"/>
                </a:moveTo>
                <a:lnTo>
                  <a:pt x="2510790" y="987558"/>
                </a:lnTo>
                <a:lnTo>
                  <a:pt x="2510790" y="0"/>
                </a:lnTo>
                <a:lnTo>
                  <a:pt x="0" y="0"/>
                </a:lnTo>
                <a:lnTo>
                  <a:pt x="0" y="987558"/>
                </a:lnTo>
                <a:close/>
              </a:path>
            </a:pathLst>
          </a:custGeom>
          <a:solidFill>
            <a:srgbClr val="DFF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887473" y="6797040"/>
            <a:ext cx="2510790" cy="18415"/>
          </a:xfrm>
          <a:custGeom>
            <a:avLst/>
            <a:gdLst/>
            <a:ahLst/>
            <a:cxnLst/>
            <a:rect l="l" t="t" r="r" b="b"/>
            <a:pathLst>
              <a:path w="2510790" h="18415">
                <a:moveTo>
                  <a:pt x="0" y="18141"/>
                </a:moveTo>
                <a:lnTo>
                  <a:pt x="2510790" y="18141"/>
                </a:lnTo>
                <a:lnTo>
                  <a:pt x="2510790" y="0"/>
                </a:lnTo>
                <a:lnTo>
                  <a:pt x="0" y="0"/>
                </a:lnTo>
                <a:lnTo>
                  <a:pt x="0" y="18141"/>
                </a:lnTo>
                <a:close/>
              </a:path>
            </a:pathLst>
          </a:custGeom>
          <a:solidFill>
            <a:srgbClr val="DFF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398264" y="5562593"/>
            <a:ext cx="3410585" cy="988060"/>
          </a:xfrm>
          <a:custGeom>
            <a:avLst/>
            <a:gdLst/>
            <a:ahLst/>
            <a:cxnLst/>
            <a:rect l="l" t="t" r="r" b="b"/>
            <a:pathLst>
              <a:path w="3410584" h="988059">
                <a:moveTo>
                  <a:pt x="0" y="987558"/>
                </a:moveTo>
                <a:lnTo>
                  <a:pt x="3410203" y="987558"/>
                </a:lnTo>
                <a:lnTo>
                  <a:pt x="3410203" y="0"/>
                </a:lnTo>
                <a:lnTo>
                  <a:pt x="0" y="0"/>
                </a:lnTo>
                <a:lnTo>
                  <a:pt x="0" y="987558"/>
                </a:lnTo>
                <a:close/>
              </a:path>
            </a:pathLst>
          </a:custGeom>
          <a:solidFill>
            <a:srgbClr val="DFF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398264" y="6797040"/>
            <a:ext cx="3410585" cy="18415"/>
          </a:xfrm>
          <a:custGeom>
            <a:avLst/>
            <a:gdLst/>
            <a:ahLst/>
            <a:cxnLst/>
            <a:rect l="l" t="t" r="r" b="b"/>
            <a:pathLst>
              <a:path w="3410584" h="18415">
                <a:moveTo>
                  <a:pt x="0" y="18141"/>
                </a:moveTo>
                <a:lnTo>
                  <a:pt x="3410203" y="18141"/>
                </a:lnTo>
                <a:lnTo>
                  <a:pt x="3410203" y="0"/>
                </a:lnTo>
                <a:lnTo>
                  <a:pt x="0" y="0"/>
                </a:lnTo>
                <a:lnTo>
                  <a:pt x="0" y="18141"/>
                </a:lnTo>
                <a:close/>
              </a:path>
            </a:pathLst>
          </a:custGeom>
          <a:solidFill>
            <a:srgbClr val="DFF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808468" y="5562593"/>
            <a:ext cx="3546475" cy="988060"/>
          </a:xfrm>
          <a:custGeom>
            <a:avLst/>
            <a:gdLst/>
            <a:ahLst/>
            <a:cxnLst/>
            <a:rect l="l" t="t" r="r" b="b"/>
            <a:pathLst>
              <a:path w="3546475" h="988059">
                <a:moveTo>
                  <a:pt x="0" y="987558"/>
                </a:moveTo>
                <a:lnTo>
                  <a:pt x="3546221" y="987558"/>
                </a:lnTo>
                <a:lnTo>
                  <a:pt x="3546221" y="0"/>
                </a:lnTo>
                <a:lnTo>
                  <a:pt x="0" y="0"/>
                </a:lnTo>
                <a:lnTo>
                  <a:pt x="0" y="987558"/>
                </a:lnTo>
                <a:close/>
              </a:path>
            </a:pathLst>
          </a:custGeom>
          <a:solidFill>
            <a:srgbClr val="DFF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7808468" y="6797040"/>
            <a:ext cx="3546475" cy="18415"/>
          </a:xfrm>
          <a:custGeom>
            <a:avLst/>
            <a:gdLst/>
            <a:ahLst/>
            <a:cxnLst/>
            <a:rect l="l" t="t" r="r" b="b"/>
            <a:pathLst>
              <a:path w="3546475" h="18415">
                <a:moveTo>
                  <a:pt x="0" y="18141"/>
                </a:moveTo>
                <a:lnTo>
                  <a:pt x="3546221" y="18141"/>
                </a:lnTo>
                <a:lnTo>
                  <a:pt x="3546221" y="0"/>
                </a:lnTo>
                <a:lnTo>
                  <a:pt x="0" y="0"/>
                </a:lnTo>
                <a:lnTo>
                  <a:pt x="0" y="18141"/>
                </a:lnTo>
                <a:close/>
              </a:path>
            </a:pathLst>
          </a:custGeom>
          <a:solidFill>
            <a:srgbClr val="DFF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398264" y="733679"/>
            <a:ext cx="0" cy="5816600"/>
          </a:xfrm>
          <a:custGeom>
            <a:avLst/>
            <a:gdLst/>
            <a:ahLst/>
            <a:cxnLst/>
            <a:rect l="l" t="t" r="r" b="b"/>
            <a:pathLst>
              <a:path h="5816600">
                <a:moveTo>
                  <a:pt x="0" y="0"/>
                </a:moveTo>
                <a:lnTo>
                  <a:pt x="0" y="5816473"/>
                </a:lnTo>
              </a:path>
            </a:pathLst>
          </a:custGeom>
          <a:ln w="18141">
            <a:solidFill>
              <a:srgbClr val="D9D9D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383976" y="680611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8141">
            <a:solidFill>
              <a:srgbClr val="D9D9D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808468" y="733679"/>
            <a:ext cx="0" cy="5816600"/>
          </a:xfrm>
          <a:custGeom>
            <a:avLst/>
            <a:gdLst/>
            <a:ahLst/>
            <a:cxnLst/>
            <a:rect l="l" t="t" r="r" b="b"/>
            <a:pathLst>
              <a:path h="5816600">
                <a:moveTo>
                  <a:pt x="0" y="0"/>
                </a:moveTo>
                <a:lnTo>
                  <a:pt x="0" y="5816473"/>
                </a:lnTo>
              </a:path>
            </a:pathLst>
          </a:custGeom>
          <a:ln w="18141">
            <a:solidFill>
              <a:srgbClr val="D9D9D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7794180" y="680611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75" y="0"/>
                </a:lnTo>
              </a:path>
            </a:pathLst>
          </a:custGeom>
          <a:ln w="18141">
            <a:solidFill>
              <a:srgbClr val="D9D9D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887473" y="733679"/>
            <a:ext cx="0" cy="6082030"/>
          </a:xfrm>
          <a:custGeom>
            <a:avLst/>
            <a:gdLst/>
            <a:ahLst/>
            <a:cxnLst/>
            <a:rect l="l" t="t" r="r" b="b"/>
            <a:pathLst>
              <a:path h="6082030">
                <a:moveTo>
                  <a:pt x="0" y="0"/>
                </a:moveTo>
                <a:lnTo>
                  <a:pt x="0" y="6081502"/>
                </a:lnTo>
              </a:path>
            </a:pathLst>
          </a:custGeom>
          <a:ln w="28575">
            <a:solidFill>
              <a:srgbClr val="D9D9D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1354816" y="733679"/>
            <a:ext cx="0" cy="6082030"/>
          </a:xfrm>
          <a:custGeom>
            <a:avLst/>
            <a:gdLst/>
            <a:ahLst/>
            <a:cxnLst/>
            <a:rect l="l" t="t" r="r" b="b"/>
            <a:pathLst>
              <a:path h="6082030">
                <a:moveTo>
                  <a:pt x="0" y="0"/>
                </a:moveTo>
                <a:lnTo>
                  <a:pt x="0" y="6081502"/>
                </a:lnTo>
              </a:path>
            </a:pathLst>
          </a:custGeom>
          <a:ln w="28575">
            <a:solidFill>
              <a:srgbClr val="D9D9D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bg object 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144" y="12201"/>
            <a:ext cx="827233" cy="720794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1247" y="6095"/>
            <a:ext cx="11350752" cy="71932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9147" y="-18796"/>
            <a:ext cx="7553705" cy="696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webagesolutions.com/courses/WA2621-devops-foundations-for-java-with-git-jenkins-and-maven" TargetMode="External"/><Relationship Id="rId18" Type="http://schemas.openxmlformats.org/officeDocument/2006/relationships/hyperlink" Target="https://www.webagesolutions.com/courses/TP2671-automated-testing-with-selenium-webdriver" TargetMode="External"/><Relationship Id="rId26" Type="http://schemas.openxmlformats.org/officeDocument/2006/relationships/image" Target="../media/image20.png"/><Relationship Id="rId39" Type="http://schemas.openxmlformats.org/officeDocument/2006/relationships/image" Target="../media/image28.png"/><Relationship Id="rId21" Type="http://schemas.openxmlformats.org/officeDocument/2006/relationships/hyperlink" Target="https://www.webagesolutions.com/courses/WA2591-infrastructure-configuration-management-using-chef" TargetMode="External"/><Relationship Id="rId34" Type="http://schemas.openxmlformats.org/officeDocument/2006/relationships/image" Target="../media/image24.png"/><Relationship Id="rId42" Type="http://schemas.openxmlformats.org/officeDocument/2006/relationships/hyperlink" Target="https://www.webagesolutions.com/courses/TP2799-managing-projects-using-azure-board" TargetMode="External"/><Relationship Id="rId47" Type="http://schemas.openxmlformats.org/officeDocument/2006/relationships/image" Target="../media/image34.png"/><Relationship Id="rId50" Type="http://schemas.openxmlformats.org/officeDocument/2006/relationships/hyperlink" Target="https://www.webagesolutions.com/courses/TP2727-devsecops-training-introduction-to-security-in-sdlc-application-modernization" TargetMode="External"/><Relationship Id="rId55" Type="http://schemas.openxmlformats.org/officeDocument/2006/relationships/image" Target="../media/image39.png"/><Relationship Id="rId7" Type="http://schemas.openxmlformats.org/officeDocument/2006/relationships/image" Target="../media/image7.png"/><Relationship Id="rId2" Type="http://schemas.openxmlformats.org/officeDocument/2006/relationships/image" Target="../media/image3.jpg"/><Relationship Id="rId16" Type="http://schemas.openxmlformats.org/officeDocument/2006/relationships/image" Target="../media/image13.png"/><Relationship Id="rId20" Type="http://schemas.openxmlformats.org/officeDocument/2006/relationships/image" Target="../media/image16.png"/><Relationship Id="rId29" Type="http://schemas.openxmlformats.org/officeDocument/2006/relationships/hyperlink" Target="https://www.webagesolutions.com/courses/AWS_DEV_OPS-devops-engineering-on-aws" TargetMode="External"/><Relationship Id="rId41" Type="http://schemas.openxmlformats.org/officeDocument/2006/relationships/image" Target="../media/image30.png"/><Relationship Id="rId54" Type="http://schemas.openxmlformats.org/officeDocument/2006/relationships/image" Target="../media/image38.png"/><Relationship Id="rId62" Type="http://schemas.openxmlformats.org/officeDocument/2006/relationships/hyperlink" Target="https://www.webagesolutions.com/courses/WA3098-kubernetes-for-developers-on-ak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bagesolutions.com/courses/WA2593-devops-for-managers-leaders-training" TargetMode="External"/><Relationship Id="rId11" Type="http://schemas.openxmlformats.org/officeDocument/2006/relationships/image" Target="../media/image9.png"/><Relationship Id="rId24" Type="http://schemas.openxmlformats.org/officeDocument/2006/relationships/hyperlink" Target="https://www.webagesolutions.com/courses/GL340-docker" TargetMode="External"/><Relationship Id="rId32" Type="http://schemas.openxmlformats.org/officeDocument/2006/relationships/hyperlink" Target="https://www.webagesolutions.com/courses/AZ-400T00-designing-and-implementing-microsoft-devops-solutions" TargetMode="External"/><Relationship Id="rId37" Type="http://schemas.openxmlformats.org/officeDocument/2006/relationships/image" Target="../media/image26.png"/><Relationship Id="rId40" Type="http://schemas.openxmlformats.org/officeDocument/2006/relationships/image" Target="../media/image29.png"/><Relationship Id="rId45" Type="http://schemas.openxmlformats.org/officeDocument/2006/relationships/hyperlink" Target="https://www.webagesolutions.com/courses/WA2675-architecting-microservices-with-kubernetes-docker-and-continuous-integration" TargetMode="External"/><Relationship Id="rId53" Type="http://schemas.openxmlformats.org/officeDocument/2006/relationships/image" Target="../media/image37.png"/><Relationship Id="rId58" Type="http://schemas.openxmlformats.org/officeDocument/2006/relationships/image" Target="../media/image42.png"/><Relationship Id="rId5" Type="http://schemas.openxmlformats.org/officeDocument/2006/relationships/image" Target="../media/image6.png"/><Relationship Id="rId15" Type="http://schemas.openxmlformats.org/officeDocument/2006/relationships/image" Target="../media/image12.jpg"/><Relationship Id="rId23" Type="http://schemas.openxmlformats.org/officeDocument/2006/relationships/image" Target="../media/image18.png"/><Relationship Id="rId28" Type="http://schemas.openxmlformats.org/officeDocument/2006/relationships/hyperlink" Target="https://www.webagesolutions.com/courses/WA3003-docker-and-kubernetes-fundamentals" TargetMode="External"/><Relationship Id="rId36" Type="http://schemas.openxmlformats.org/officeDocument/2006/relationships/image" Target="../media/image25.png"/><Relationship Id="rId49" Type="http://schemas.openxmlformats.org/officeDocument/2006/relationships/image" Target="../media/image36.png"/><Relationship Id="rId57" Type="http://schemas.openxmlformats.org/officeDocument/2006/relationships/image" Target="../media/image41.png"/><Relationship Id="rId61" Type="http://schemas.openxmlformats.org/officeDocument/2006/relationships/hyperlink" Target="https://www.webagesolutions.com/courses/WA2755-introduction-to-microservices-architecture" TargetMode="External"/><Relationship Id="rId10" Type="http://schemas.openxmlformats.org/officeDocument/2006/relationships/hyperlink" Target="https://www.webagesolutions.com/courses/WA2543-devops-boot-camp" TargetMode="External"/><Relationship Id="rId19" Type="http://schemas.openxmlformats.org/officeDocument/2006/relationships/image" Target="../media/image15.png"/><Relationship Id="rId31" Type="http://schemas.openxmlformats.org/officeDocument/2006/relationships/image" Target="../media/image22.png"/><Relationship Id="rId44" Type="http://schemas.openxmlformats.org/officeDocument/2006/relationships/image" Target="../media/image32.png"/><Relationship Id="rId52" Type="http://schemas.openxmlformats.org/officeDocument/2006/relationships/hyperlink" Target="https://www.webagesolutions.com/courses/WA3007-kubernetes-for-developers-training" TargetMode="External"/><Relationship Id="rId60" Type="http://schemas.openxmlformats.org/officeDocument/2006/relationships/hyperlink" Target="https://www.webagesolutions.com/courses/GL355-docker-with-kubernetes-administration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www.webagesolutions.com/courses/WA2542-devops-for-architects" TargetMode="External"/><Relationship Id="rId14" Type="http://schemas.openxmlformats.org/officeDocument/2006/relationships/image" Target="../media/image11.png"/><Relationship Id="rId22" Type="http://schemas.openxmlformats.org/officeDocument/2006/relationships/image" Target="../media/image17.png"/><Relationship Id="rId27" Type="http://schemas.openxmlformats.org/officeDocument/2006/relationships/hyperlink" Target="https://www.webagesolutions.com/courses/TP2782-ansible-configuration-and-administration" TargetMode="External"/><Relationship Id="rId30" Type="http://schemas.openxmlformats.org/officeDocument/2006/relationships/image" Target="../media/image21.png"/><Relationship Id="rId35" Type="http://schemas.openxmlformats.org/officeDocument/2006/relationships/hyperlink" Target="https://www.webagesolutions.com/courses/TP2800-assuring-quality-using-azure-test-plans" TargetMode="External"/><Relationship Id="rId43" Type="http://schemas.openxmlformats.org/officeDocument/2006/relationships/image" Target="../media/image31.png"/><Relationship Id="rId48" Type="http://schemas.openxmlformats.org/officeDocument/2006/relationships/image" Target="../media/image35.png"/><Relationship Id="rId56" Type="http://schemas.openxmlformats.org/officeDocument/2006/relationships/image" Target="../media/image40.png"/><Relationship Id="rId8" Type="http://schemas.openxmlformats.org/officeDocument/2006/relationships/image" Target="../media/image8.png"/><Relationship Id="rId51" Type="http://schemas.openxmlformats.org/officeDocument/2006/relationships/hyperlink" Target="https://www.webagesolutions.com/courses/wa2607-mastering-microservices-with-spring-boot-and-spring-cloud" TargetMode="External"/><Relationship Id="rId3" Type="http://schemas.openxmlformats.org/officeDocument/2006/relationships/image" Target="../media/image4.jp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5" Type="http://schemas.openxmlformats.org/officeDocument/2006/relationships/image" Target="../media/image19.png"/><Relationship Id="rId33" Type="http://schemas.openxmlformats.org/officeDocument/2006/relationships/image" Target="../media/image23.png"/><Relationship Id="rId38" Type="http://schemas.openxmlformats.org/officeDocument/2006/relationships/image" Target="../media/image27.png"/><Relationship Id="rId46" Type="http://schemas.openxmlformats.org/officeDocument/2006/relationships/image" Target="../media/image33.png"/><Relationship Id="rId59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DevOps</a:t>
            </a:r>
            <a:r>
              <a:rPr spc="-20" dirty="0"/>
              <a:t> </a:t>
            </a:r>
            <a:r>
              <a:rPr spc="-5" dirty="0"/>
              <a:t>Learning</a:t>
            </a:r>
            <a:r>
              <a:rPr spc="-15" dirty="0"/>
              <a:t> Course</a:t>
            </a:r>
            <a:r>
              <a:rPr spc="-20" dirty="0"/>
              <a:t> </a:t>
            </a:r>
            <a:r>
              <a:rPr dirty="0"/>
              <a:t>Map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226" y="4393258"/>
            <a:ext cx="373828" cy="37249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060" y="5793819"/>
            <a:ext cx="365082" cy="352232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881885" y="3261347"/>
            <a:ext cx="9479915" cy="3542665"/>
            <a:chOff x="1881885" y="3261347"/>
            <a:chExt cx="9479915" cy="3542665"/>
          </a:xfrm>
        </p:grpSpPr>
        <p:sp>
          <p:nvSpPr>
            <p:cNvPr id="6" name="object 6"/>
            <p:cNvSpPr/>
            <p:nvPr/>
          </p:nvSpPr>
          <p:spPr>
            <a:xfrm>
              <a:off x="1888235" y="6550152"/>
              <a:ext cx="9467215" cy="247015"/>
            </a:xfrm>
            <a:custGeom>
              <a:avLst/>
              <a:gdLst/>
              <a:ahLst/>
              <a:cxnLst/>
              <a:rect l="l" t="t" r="r" b="b"/>
              <a:pathLst>
                <a:path w="9467215" h="247015">
                  <a:moveTo>
                    <a:pt x="9467088" y="0"/>
                  </a:moveTo>
                  <a:lnTo>
                    <a:pt x="0" y="0"/>
                  </a:lnTo>
                  <a:lnTo>
                    <a:pt x="0" y="246888"/>
                  </a:lnTo>
                  <a:lnTo>
                    <a:pt x="9467088" y="246888"/>
                  </a:lnTo>
                  <a:lnTo>
                    <a:pt x="9467088" y="0"/>
                  </a:lnTo>
                  <a:close/>
                </a:path>
              </a:pathLst>
            </a:custGeom>
            <a:solidFill>
              <a:srgbClr val="0048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88235" y="6550152"/>
              <a:ext cx="9467215" cy="247015"/>
            </a:xfrm>
            <a:custGeom>
              <a:avLst/>
              <a:gdLst/>
              <a:ahLst/>
              <a:cxnLst/>
              <a:rect l="l" t="t" r="r" b="b"/>
              <a:pathLst>
                <a:path w="9467215" h="247015">
                  <a:moveTo>
                    <a:pt x="0" y="246888"/>
                  </a:moveTo>
                  <a:lnTo>
                    <a:pt x="9467088" y="246888"/>
                  </a:lnTo>
                  <a:lnTo>
                    <a:pt x="9467088" y="0"/>
                  </a:lnTo>
                  <a:lnTo>
                    <a:pt x="0" y="0"/>
                  </a:lnTo>
                  <a:lnTo>
                    <a:pt x="0" y="246888"/>
                  </a:lnTo>
                  <a:close/>
                </a:path>
              </a:pathLst>
            </a:custGeom>
            <a:ln w="12192">
              <a:solidFill>
                <a:srgbClr val="3749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19600" y="6536436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h="246379">
                  <a:moveTo>
                    <a:pt x="0" y="0"/>
                  </a:moveTo>
                  <a:lnTo>
                    <a:pt x="0" y="246218"/>
                  </a:lnTo>
                </a:path>
              </a:pathLst>
            </a:custGeom>
            <a:ln w="6096">
              <a:solidFill>
                <a:srgbClr val="4E67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06395" y="3308616"/>
              <a:ext cx="1926335" cy="64616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88691" y="3261347"/>
              <a:ext cx="1793748" cy="787920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2432304" y="3334511"/>
            <a:ext cx="1824355" cy="544195"/>
          </a:xfrm>
          <a:prstGeom prst="rect">
            <a:avLst/>
          </a:prstGeom>
          <a:solidFill>
            <a:srgbClr val="FF974A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355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DevOps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for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Managers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&amp;</a:t>
            </a:r>
            <a:endParaRPr sz="1200">
              <a:latin typeface="Calibri"/>
              <a:cs typeface="Calibri"/>
            </a:endParaRPr>
          </a:p>
          <a:p>
            <a:pPr marL="602615" marR="594360" indent="-1905"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Leaders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(</a:t>
            </a:r>
            <a:r>
              <a:rPr sz="1200" spc="-65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W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A25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9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3)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453639" y="4469853"/>
            <a:ext cx="1926589" cy="646430"/>
            <a:chOff x="2453639" y="4469853"/>
            <a:chExt cx="1926589" cy="646430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53639" y="4469853"/>
              <a:ext cx="1926336" cy="6401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22803" y="4511014"/>
              <a:ext cx="1586483" cy="605053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2479548" y="4495800"/>
            <a:ext cx="1824355" cy="538480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78105" rIns="0" bIns="0" rtlCol="0">
            <a:spAutoFit/>
          </a:bodyPr>
          <a:lstStyle/>
          <a:p>
            <a:pPr marL="607695" marR="250825" indent="-346075">
              <a:lnSpc>
                <a:spcPct val="100000"/>
              </a:lnSpc>
              <a:spcBef>
                <a:spcPts val="615"/>
              </a:spcBef>
            </a:pP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D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e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v</a:t>
            </a:r>
            <a:r>
              <a:rPr sz="1200" b="0" spc="-20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O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p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s</a:t>
            </a:r>
            <a:r>
              <a:rPr sz="1200" b="0" spc="-65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 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f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o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r</a:t>
            </a:r>
            <a:r>
              <a:rPr sz="1200" b="0" spc="-65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 </a:t>
            </a:r>
            <a:r>
              <a:rPr sz="1200" b="0" spc="5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A</a:t>
            </a:r>
            <a:r>
              <a:rPr sz="1200" b="0" spc="-20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r</a:t>
            </a:r>
            <a:r>
              <a:rPr sz="1200" b="0" spc="-10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c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h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i</a:t>
            </a:r>
            <a:r>
              <a:rPr sz="1200" b="0" spc="-25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t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e</a:t>
            </a:r>
            <a:r>
              <a:rPr sz="1200" b="0" spc="-10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c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t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s  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9"/>
              </a:rPr>
              <a:t>(WA2542)</a:t>
            </a:r>
            <a:endParaRPr sz="1200">
              <a:latin typeface="Calibri Light"/>
              <a:cs typeface="Calibri Light"/>
            </a:endParaRPr>
          </a:p>
        </p:txBody>
      </p:sp>
      <p:sp>
        <p:nvSpPr>
          <p:cNvPr id="19" name="object 19">
            <a:hlinkClick r:id="rId10"/>
          </p:cNvPr>
          <p:cNvSpPr txBox="1"/>
          <p:nvPr/>
        </p:nvSpPr>
        <p:spPr>
          <a:xfrm>
            <a:off x="2432305" y="979932"/>
            <a:ext cx="1819606" cy="633507"/>
          </a:xfrm>
          <a:prstGeom prst="rect">
            <a:avLst/>
          </a:prstGeom>
          <a:solidFill>
            <a:srgbClr val="005497"/>
          </a:solidFill>
        </p:spPr>
        <p:txBody>
          <a:bodyPr vert="horz" wrap="square" lIns="0" tIns="78740" rIns="0" bIns="0" rtlCol="0">
            <a:spAutoFit/>
          </a:bodyPr>
          <a:lstStyle/>
          <a:p>
            <a:pPr marL="614680" marR="321945" indent="-283845" algn="ctr">
              <a:lnSpc>
                <a:spcPct val="100000"/>
              </a:lnSpc>
              <a:spcBef>
                <a:spcPts val="620"/>
              </a:spcBef>
            </a:pPr>
            <a:r>
              <a:rPr lang="en-CA" sz="1200" b="0" spc="-5" dirty="0">
                <a:solidFill>
                  <a:srgbClr val="FFFFFF"/>
                </a:solidFill>
                <a:latin typeface="Calibri Light"/>
                <a:cs typeface="Calibri Light"/>
              </a:rPr>
              <a:t>DevOps</a:t>
            </a:r>
            <a:r>
              <a:rPr lang="en-CA" sz="1200" b="0" spc="-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en-CA" sz="1200" b="0" spc="-5" dirty="0">
                <a:solidFill>
                  <a:srgbClr val="FFFFFF"/>
                </a:solidFill>
                <a:latin typeface="Calibri Light"/>
                <a:cs typeface="Calibri Light"/>
              </a:rPr>
              <a:t>Boot</a:t>
            </a:r>
            <a:r>
              <a:rPr lang="en-CA" sz="1200" spc="-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en-CA" sz="1200" b="0" dirty="0">
                <a:solidFill>
                  <a:srgbClr val="FFFFFF"/>
                </a:solidFill>
                <a:latin typeface="Calibri Light"/>
                <a:cs typeface="Calibri Light"/>
              </a:rPr>
              <a:t>Camp </a:t>
            </a:r>
            <a:r>
              <a:rPr lang="en-CA" sz="1200" b="0" spc="-5" dirty="0">
                <a:solidFill>
                  <a:srgbClr val="FFFFFF"/>
                </a:solidFill>
                <a:latin typeface="Calibri Light"/>
                <a:cs typeface="Calibri Light"/>
              </a:rPr>
              <a:t>(WA2543)</a:t>
            </a:r>
            <a:endParaRPr lang="en-CA" sz="1200" dirty="0">
              <a:latin typeface="Calibri Light"/>
              <a:cs typeface="Calibri Light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409443" y="5602224"/>
            <a:ext cx="1909572" cy="970800"/>
            <a:chOff x="2409443" y="5602224"/>
            <a:chExt cx="1909572" cy="970800"/>
          </a:xfrm>
        </p:grpSpPr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09443" y="5672328"/>
              <a:ext cx="1882139" cy="784847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415539" y="5602224"/>
              <a:ext cx="1903476" cy="970800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734669" y="2723769"/>
            <a:ext cx="4057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5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b="1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b="1" spc="-15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200" b="1" spc="-1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b="1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0875" y="5860796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sz="1200" b="1" spc="-20" dirty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1200" b="1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585858"/>
                </a:solidFill>
                <a:latin typeface="Calibri"/>
                <a:cs typeface="Calibri"/>
              </a:rPr>
              <a:t>lo</a:t>
            </a:r>
            <a:r>
              <a:rPr sz="1200" b="1" spc="5" dirty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1200" b="1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4733" y="1476883"/>
            <a:ext cx="9080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585858"/>
                </a:solidFill>
                <a:latin typeface="Calibri"/>
                <a:cs typeface="Calibri"/>
              </a:rPr>
              <a:t>Ad</a:t>
            </a:r>
            <a:r>
              <a:rPr sz="1200" b="1" spc="-5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1200" b="1" dirty="0">
                <a:solidFill>
                  <a:srgbClr val="585858"/>
                </a:solidFill>
                <a:latin typeface="Calibri"/>
                <a:cs typeface="Calibri"/>
              </a:rPr>
              <a:t>ini</a:t>
            </a:r>
            <a:r>
              <a:rPr sz="1200" b="1" spc="-15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200" b="1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b="1" spc="-1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b="1" spc="-20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585858"/>
                </a:solidFill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1283" y="4507483"/>
            <a:ext cx="6000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585858"/>
                </a:solidFill>
                <a:latin typeface="Calibri"/>
                <a:cs typeface="Calibri"/>
              </a:rPr>
              <a:t>hi</a:t>
            </a:r>
            <a:r>
              <a:rPr sz="1200" b="1" spc="-1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b="1" spc="-5" dirty="0">
                <a:solidFill>
                  <a:srgbClr val="585858"/>
                </a:solidFill>
                <a:latin typeface="Calibri"/>
                <a:cs typeface="Calibri"/>
              </a:rPr>
              <a:t>ect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35351" y="5698235"/>
            <a:ext cx="1780539" cy="683260"/>
          </a:xfrm>
          <a:prstGeom prst="rect">
            <a:avLst/>
          </a:prstGeom>
          <a:solidFill>
            <a:srgbClr val="2485C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80"/>
              </a:lnSpc>
            </a:pP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DevOps</a:t>
            </a:r>
            <a:r>
              <a:rPr sz="1200" b="0" spc="-40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 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Foundations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 for</a:t>
            </a:r>
            <a:endParaRPr sz="1200">
              <a:latin typeface="Calibri Light"/>
              <a:cs typeface="Calibri Light"/>
            </a:endParaRPr>
          </a:p>
          <a:p>
            <a:pPr marL="98425" marR="90170" algn="ctr">
              <a:lnSpc>
                <a:spcPct val="100000"/>
              </a:lnSpc>
            </a:pP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Java</a:t>
            </a:r>
            <a:r>
              <a:rPr sz="1200" b="0" spc="-25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with</a:t>
            </a:r>
            <a:r>
              <a:rPr sz="1200" b="0" spc="-10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Git,</a:t>
            </a:r>
            <a:r>
              <a:rPr sz="1200" b="0" spc="-20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 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Jenkins,</a:t>
            </a:r>
            <a:r>
              <a:rPr sz="1200" b="0" spc="-25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and </a:t>
            </a:r>
            <a:r>
              <a:rPr sz="1200" b="0" spc="-254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 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Maven</a:t>
            </a:r>
            <a:endParaRPr sz="1200">
              <a:latin typeface="Calibri Light"/>
              <a:cs typeface="Calibri Light"/>
            </a:endParaRPr>
          </a:p>
          <a:p>
            <a:pPr marL="1270" algn="ctr">
              <a:lnSpc>
                <a:spcPts val="1315"/>
              </a:lnSpc>
            </a:pPr>
            <a:r>
              <a:rPr sz="1200" b="0" spc="-10" dirty="0">
                <a:solidFill>
                  <a:srgbClr val="FFFFFF"/>
                </a:solidFill>
                <a:latin typeface="Calibri Light"/>
                <a:cs typeface="Calibri Light"/>
                <a:hlinkClick r:id="rId13"/>
              </a:rPr>
              <a:t>(WA2621)</a:t>
            </a:r>
            <a:endParaRPr sz="1200">
              <a:latin typeface="Calibri Light"/>
              <a:cs typeface="Calibri Light"/>
            </a:endParaRPr>
          </a:p>
        </p:txBody>
      </p:sp>
      <p:pic>
        <p:nvPicPr>
          <p:cNvPr id="35" name="object 3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4196" y="3392423"/>
            <a:ext cx="428244" cy="379475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627989" y="3479038"/>
            <a:ext cx="590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585858"/>
                </a:solidFill>
                <a:latin typeface="Calibri"/>
                <a:cs typeface="Calibri"/>
              </a:rPr>
              <a:t>Manager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24176" y="6526174"/>
            <a:ext cx="16148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Methodology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Training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65775" y="6535928"/>
            <a:ext cx="10096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ls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8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ai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ing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9" name="object 3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9915" y="1431036"/>
            <a:ext cx="321564" cy="321563"/>
          </a:xfrm>
          <a:prstGeom prst="rect">
            <a:avLst/>
          </a:prstGeom>
        </p:spPr>
      </p:pic>
      <p:grpSp>
        <p:nvGrpSpPr>
          <p:cNvPr id="40" name="object 40"/>
          <p:cNvGrpSpPr/>
          <p:nvPr/>
        </p:nvGrpSpPr>
        <p:grpSpPr>
          <a:xfrm>
            <a:off x="5199888" y="2532875"/>
            <a:ext cx="1871980" cy="788035"/>
            <a:chOff x="5199888" y="2532875"/>
            <a:chExt cx="1871980" cy="788035"/>
          </a:xfrm>
        </p:grpSpPr>
        <p:pic>
          <p:nvPicPr>
            <p:cNvPr id="41" name="object 4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199888" y="2542057"/>
              <a:ext cx="1871471" cy="720826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277612" y="2532875"/>
              <a:ext cx="1743456" cy="787920"/>
            </a:xfrm>
            <a:prstGeom prst="rect">
              <a:avLst/>
            </a:prstGeom>
          </p:spPr>
        </p:pic>
      </p:grpSp>
      <p:sp>
        <p:nvSpPr>
          <p:cNvPr id="43" name="object 43"/>
          <p:cNvSpPr txBox="1"/>
          <p:nvPr/>
        </p:nvSpPr>
        <p:spPr>
          <a:xfrm>
            <a:off x="5225796" y="2567939"/>
            <a:ext cx="1769745" cy="619125"/>
          </a:xfrm>
          <a:prstGeom prst="rect">
            <a:avLst/>
          </a:prstGeom>
          <a:solidFill>
            <a:srgbClr val="46C4FB"/>
          </a:solidFill>
        </p:spPr>
        <p:txBody>
          <a:bodyPr vert="horz" wrap="square" lIns="0" tIns="26669" rIns="0" bIns="0" rtlCol="0">
            <a:spAutoFit/>
          </a:bodyPr>
          <a:lstStyle/>
          <a:p>
            <a:pPr marL="170180" marR="160655" algn="ctr">
              <a:lnSpc>
                <a:spcPct val="100000"/>
              </a:lnSpc>
              <a:spcBef>
                <a:spcPts val="209"/>
              </a:spcBef>
            </a:pPr>
            <a:r>
              <a:rPr sz="1200" b="0" spc="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A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u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to</a:t>
            </a:r>
            <a:r>
              <a:rPr sz="1200" b="0" spc="-3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m</a:t>
            </a:r>
            <a:r>
              <a:rPr sz="1200" b="0" spc="-2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at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e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d</a:t>
            </a:r>
            <a:r>
              <a:rPr sz="1200" b="0" spc="-5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 </a:t>
            </a:r>
            <a:r>
              <a:rPr sz="1200" b="0" spc="-10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T</a:t>
            </a:r>
            <a:r>
              <a:rPr sz="1200" b="0" spc="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e</a:t>
            </a:r>
            <a:r>
              <a:rPr sz="1200" b="0" spc="-2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s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t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i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n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g</a:t>
            </a:r>
            <a:r>
              <a:rPr sz="1200" b="0" spc="-5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w</a:t>
            </a:r>
            <a:r>
              <a:rPr sz="1200" b="0" spc="1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i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th  </a:t>
            </a:r>
            <a:r>
              <a:rPr sz="1200" b="0" spc="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Se</a:t>
            </a:r>
            <a:r>
              <a:rPr sz="1200" b="0" spc="1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l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e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niu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m</a:t>
            </a:r>
            <a:r>
              <a:rPr sz="1200" b="0" spc="-7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 </a:t>
            </a:r>
            <a:r>
              <a:rPr sz="1200" b="0" spc="-5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W</a:t>
            </a:r>
            <a:r>
              <a:rPr sz="1200" b="0" spc="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e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b</a:t>
            </a:r>
            <a:r>
              <a:rPr sz="1200" b="0" spc="-1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D</a:t>
            </a:r>
            <a:r>
              <a:rPr sz="1200" b="0" spc="-2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r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i</a:t>
            </a:r>
            <a:r>
              <a:rPr sz="1200" b="0" spc="-2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v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e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r  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18"/>
              </a:rPr>
              <a:t>(TP2671)</a:t>
            </a:r>
            <a:endParaRPr sz="1200">
              <a:latin typeface="Calibri Light"/>
              <a:cs typeface="Calibri 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957309" y="6529222"/>
            <a:ext cx="14668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Cloud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Tools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Training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4422647" y="1804390"/>
            <a:ext cx="3391535" cy="4981575"/>
            <a:chOff x="4422647" y="1804390"/>
            <a:chExt cx="3391535" cy="4981575"/>
          </a:xfrm>
        </p:grpSpPr>
        <p:pic>
          <p:nvPicPr>
            <p:cNvPr id="46" name="object 4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422647" y="1840979"/>
              <a:ext cx="1568196" cy="615708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477511" y="1804390"/>
              <a:ext cx="1484376" cy="731545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7810500" y="6536435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h="246379">
                  <a:moveTo>
                    <a:pt x="0" y="0"/>
                  </a:moveTo>
                  <a:lnTo>
                    <a:pt x="0" y="246218"/>
                  </a:lnTo>
                </a:path>
              </a:pathLst>
            </a:custGeom>
            <a:ln w="6096">
              <a:solidFill>
                <a:srgbClr val="4E67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4448555" y="1866900"/>
            <a:ext cx="1466215" cy="513715"/>
          </a:xfrm>
          <a:prstGeom prst="rect">
            <a:avLst/>
          </a:prstGeom>
          <a:solidFill>
            <a:srgbClr val="005497"/>
          </a:solidFill>
        </p:spPr>
        <p:txBody>
          <a:bodyPr vert="horz" wrap="square" lIns="0" tIns="2540" rIns="0" bIns="0" rtlCol="0">
            <a:spAutoFit/>
          </a:bodyPr>
          <a:lstStyle/>
          <a:p>
            <a:pPr marL="139065" marR="131445" algn="ctr">
              <a:lnSpc>
                <a:spcPts val="1320"/>
              </a:lnSpc>
              <a:spcBef>
                <a:spcPts val="20"/>
              </a:spcBef>
            </a:pP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21"/>
              </a:rPr>
              <a:t>Infrastructure/Config </a:t>
            </a:r>
            <a:r>
              <a:rPr sz="1100" b="0" spc="-235" dirty="0">
                <a:solidFill>
                  <a:srgbClr val="FFFFFF"/>
                </a:solidFill>
                <a:latin typeface="Calibri Light"/>
                <a:cs typeface="Calibri Light"/>
                <a:hlinkClick r:id="rId21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21"/>
              </a:rPr>
              <a:t>Mgt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21"/>
              </a:rPr>
              <a:t>Using Chef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21"/>
              </a:rPr>
              <a:t> (WA2591)</a:t>
            </a:r>
            <a:endParaRPr sz="1100">
              <a:latin typeface="Calibri Light"/>
              <a:cs typeface="Calibri Light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4448555" y="1303515"/>
            <a:ext cx="1562227" cy="597535"/>
            <a:chOff x="4440935" y="1278648"/>
            <a:chExt cx="1550035" cy="597535"/>
          </a:xfrm>
        </p:grpSpPr>
        <p:pic>
          <p:nvPicPr>
            <p:cNvPr id="56" name="object 5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440935" y="1278648"/>
              <a:ext cx="1549908" cy="591299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605527" y="1313687"/>
              <a:ext cx="1219200" cy="562355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4466843" y="1304543"/>
              <a:ext cx="1447800" cy="489584"/>
            </a:xfrm>
            <a:custGeom>
              <a:avLst/>
              <a:gdLst/>
              <a:ahLst/>
              <a:cxnLst/>
              <a:rect l="l" t="t" r="r" b="b"/>
              <a:pathLst>
                <a:path w="1447800" h="489585">
                  <a:moveTo>
                    <a:pt x="1447800" y="0"/>
                  </a:moveTo>
                  <a:lnTo>
                    <a:pt x="0" y="0"/>
                  </a:lnTo>
                  <a:lnTo>
                    <a:pt x="0" y="489203"/>
                  </a:lnTo>
                  <a:lnTo>
                    <a:pt x="1447800" y="489203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0054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4704079" y="1360424"/>
            <a:ext cx="975994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2890" marR="5080" indent="-250190">
              <a:lnSpc>
                <a:spcPct val="100000"/>
              </a:lnSpc>
              <a:spcBef>
                <a:spcPts val="105"/>
              </a:spcBef>
            </a:pP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24"/>
              </a:rPr>
              <a:t>DOCKER</a:t>
            </a:r>
            <a:r>
              <a:rPr sz="1100" b="0" spc="-40" dirty="0">
                <a:solidFill>
                  <a:srgbClr val="FFFFFF"/>
                </a:solidFill>
                <a:latin typeface="Calibri Light"/>
                <a:cs typeface="Calibri Light"/>
                <a:hlinkClick r:id="rId24"/>
              </a:rPr>
              <a:t>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24"/>
              </a:rPr>
              <a:t>Training </a:t>
            </a:r>
            <a:r>
              <a:rPr sz="1100" b="0" spc="-235" dirty="0">
                <a:solidFill>
                  <a:srgbClr val="FFFFFF"/>
                </a:solidFill>
                <a:latin typeface="Calibri Light"/>
                <a:cs typeface="Calibri Light"/>
                <a:hlinkClick r:id="rId24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24"/>
              </a:rPr>
              <a:t>(GL340)</a:t>
            </a:r>
            <a:endParaRPr sz="1100" dirty="0">
              <a:latin typeface="Calibri Light"/>
              <a:cs typeface="Calibri Light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6114288" y="1254277"/>
            <a:ext cx="1653539" cy="730250"/>
            <a:chOff x="6114288" y="1254277"/>
            <a:chExt cx="1653539" cy="730250"/>
          </a:xfrm>
        </p:grpSpPr>
        <p:pic>
          <p:nvPicPr>
            <p:cNvPr id="61" name="object 6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114288" y="1310601"/>
              <a:ext cx="1653539" cy="576110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196584" y="1254277"/>
              <a:ext cx="1514856" cy="729970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6140196" y="1336548"/>
              <a:ext cx="1551940" cy="474345"/>
            </a:xfrm>
            <a:custGeom>
              <a:avLst/>
              <a:gdLst/>
              <a:ahLst/>
              <a:cxnLst/>
              <a:rect l="l" t="t" r="r" b="b"/>
              <a:pathLst>
                <a:path w="1551940" h="474344">
                  <a:moveTo>
                    <a:pt x="1551431" y="0"/>
                  </a:moveTo>
                  <a:lnTo>
                    <a:pt x="0" y="0"/>
                  </a:lnTo>
                  <a:lnTo>
                    <a:pt x="0" y="473963"/>
                  </a:lnTo>
                  <a:lnTo>
                    <a:pt x="1551431" y="473963"/>
                  </a:lnTo>
                  <a:lnTo>
                    <a:pt x="1551431" y="0"/>
                  </a:lnTo>
                  <a:close/>
                </a:path>
              </a:pathLst>
            </a:custGeom>
            <a:solidFill>
              <a:srgbClr val="0054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6294501" y="1300733"/>
            <a:ext cx="1243965" cy="528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Ansible</a:t>
            </a:r>
            <a:r>
              <a:rPr sz="1100" b="0" spc="-6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Configuration </a:t>
            </a:r>
            <a:r>
              <a:rPr sz="1100" spc="-229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and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Administration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 (TP2782)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227702" y="824694"/>
            <a:ext cx="1767839" cy="333425"/>
          </a:xfrm>
          <a:prstGeom prst="rect">
            <a:avLst/>
          </a:prstGeom>
          <a:solidFill>
            <a:srgbClr val="005497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60"/>
              </a:lnSpc>
            </a:pPr>
            <a:r>
              <a:rPr lang="en-US" sz="1100" b="0" dirty="0">
                <a:solidFill>
                  <a:srgbClr val="FFFFFF"/>
                </a:solidFill>
                <a:latin typeface="Calibri Light"/>
                <a:cs typeface="Calibri Light"/>
                <a:hlinkClick r:id="rId28"/>
              </a:rPr>
              <a:t>Docker and Kubernetes Fundamentals</a:t>
            </a:r>
            <a:endParaRPr sz="1100" dirty="0">
              <a:latin typeface="Calibri Light"/>
              <a:cs typeface="Calibri Light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584163" y="989669"/>
            <a:ext cx="2012207" cy="382797"/>
          </a:xfrm>
          <a:prstGeom prst="rect">
            <a:avLst/>
          </a:prstGeom>
          <a:solidFill>
            <a:srgbClr val="005497"/>
          </a:solidFill>
        </p:spPr>
        <p:txBody>
          <a:bodyPr vert="horz" wrap="square" lIns="0" tIns="43815" rIns="0" bIns="0" rtlCol="0">
            <a:spAutoFit/>
          </a:bodyPr>
          <a:lstStyle/>
          <a:p>
            <a:pPr marL="249554" marR="241935" algn="ctr">
              <a:spcBef>
                <a:spcPts val="114"/>
              </a:spcBef>
            </a:pPr>
            <a:r>
              <a:rPr lang="en-US" sz="1100" spc="-5" dirty="0">
                <a:solidFill>
                  <a:srgbClr val="FFFFFF"/>
                </a:solidFill>
                <a:latin typeface="Calibri Light"/>
                <a:cs typeface="Calibri Light"/>
                <a:hlinkClick r:id="rId29"/>
              </a:rPr>
              <a:t>DevOps Engineering on AWS</a:t>
            </a:r>
            <a:endParaRPr sz="1100" spc="-5" dirty="0">
              <a:solidFill>
                <a:srgbClr val="FFFFFF"/>
              </a:solidFill>
              <a:latin typeface="Calibri Light"/>
              <a:cs typeface="Calibri Light"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8540495" y="1580413"/>
            <a:ext cx="2056130" cy="730250"/>
            <a:chOff x="8540495" y="1580413"/>
            <a:chExt cx="2056130" cy="730250"/>
          </a:xfrm>
        </p:grpSpPr>
        <p:pic>
          <p:nvPicPr>
            <p:cNvPr id="74" name="object 74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8540495" y="1598663"/>
              <a:ext cx="2055876" cy="652284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705087" y="1580413"/>
              <a:ext cx="1755648" cy="729970"/>
            </a:xfrm>
            <a:prstGeom prst="rect">
              <a:avLst/>
            </a:prstGeom>
          </p:spPr>
        </p:pic>
      </p:grpSp>
      <p:sp>
        <p:nvSpPr>
          <p:cNvPr id="76" name="object 76"/>
          <p:cNvSpPr txBox="1"/>
          <p:nvPr/>
        </p:nvSpPr>
        <p:spPr>
          <a:xfrm>
            <a:off x="8565997" y="1567462"/>
            <a:ext cx="2030373" cy="691855"/>
          </a:xfrm>
          <a:prstGeom prst="rect">
            <a:avLst/>
          </a:prstGeom>
          <a:solidFill>
            <a:srgbClr val="005497"/>
          </a:solidFill>
        </p:spPr>
        <p:txBody>
          <a:bodyPr vert="horz" wrap="square" lIns="0" tIns="14604" rIns="0" bIns="0" rtlCol="0">
            <a:spAutoFit/>
          </a:bodyPr>
          <a:lstStyle/>
          <a:p>
            <a:pPr marL="249554" marR="241935" algn="ctr">
              <a:lnSpc>
                <a:spcPct val="100000"/>
              </a:lnSpc>
              <a:spcBef>
                <a:spcPts val="114"/>
              </a:spcBef>
            </a:pPr>
            <a:r>
              <a:rPr lang="en-US"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32"/>
              </a:rPr>
              <a:t>Designing and Implementing Microsoft DevOps Solutions (AZ-400T00</a:t>
            </a:r>
            <a:r>
              <a:rPr lang="en-US"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)</a:t>
            </a:r>
            <a:endParaRPr sz="1100" dirty="0">
              <a:latin typeface="Calibri Light"/>
              <a:cs typeface="Calibri Light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8587740" y="2488679"/>
            <a:ext cx="2025650" cy="788035"/>
            <a:chOff x="8587740" y="2488679"/>
            <a:chExt cx="2025650" cy="788035"/>
          </a:xfrm>
        </p:grpSpPr>
        <p:pic>
          <p:nvPicPr>
            <p:cNvPr id="78" name="object 78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8587740" y="2538945"/>
              <a:ext cx="2008631" cy="640118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8596884" y="2488679"/>
              <a:ext cx="2016252" cy="787920"/>
            </a:xfrm>
            <a:prstGeom prst="rect">
              <a:avLst/>
            </a:prstGeom>
          </p:spPr>
        </p:pic>
      </p:grpSp>
      <p:sp>
        <p:nvSpPr>
          <p:cNvPr id="80" name="object 80"/>
          <p:cNvSpPr txBox="1"/>
          <p:nvPr/>
        </p:nvSpPr>
        <p:spPr>
          <a:xfrm>
            <a:off x="8613647" y="2564892"/>
            <a:ext cx="1982723" cy="538480"/>
          </a:xfrm>
          <a:prstGeom prst="rect">
            <a:avLst/>
          </a:prstGeom>
          <a:solidFill>
            <a:srgbClr val="46C4FB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30"/>
              </a:lnSpc>
            </a:pPr>
            <a:r>
              <a:rPr sz="1200" b="0" spc="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A</a:t>
            </a:r>
            <a:r>
              <a:rPr sz="1200" b="0" spc="-1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ss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u</a:t>
            </a:r>
            <a:r>
              <a:rPr sz="1200" b="0" spc="-1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r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in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g</a:t>
            </a:r>
            <a:r>
              <a:rPr sz="1200" b="0" spc="-5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Qual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i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ty</a:t>
            </a:r>
            <a:r>
              <a:rPr sz="1200" b="0" spc="-5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us</a:t>
            </a:r>
            <a:r>
              <a:rPr sz="1200" b="0" spc="1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i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n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g</a:t>
            </a:r>
            <a:r>
              <a:rPr sz="1200" b="0" spc="-5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 </a:t>
            </a:r>
            <a:r>
              <a:rPr sz="1200" b="0" spc="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A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z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u</a:t>
            </a:r>
            <a:r>
              <a:rPr sz="1200" b="0" spc="-3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r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e</a:t>
            </a:r>
            <a:endParaRPr sz="1200">
              <a:latin typeface="Calibri Light"/>
              <a:cs typeface="Calibri Light"/>
            </a:endParaRPr>
          </a:p>
          <a:p>
            <a:pPr marL="657860" marR="648335" algn="ctr">
              <a:lnSpc>
                <a:spcPct val="100000"/>
              </a:lnSpc>
            </a:pPr>
            <a:r>
              <a:rPr sz="1200" b="0" spc="-10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T</a:t>
            </a:r>
            <a:r>
              <a:rPr sz="1200" b="0" spc="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e</a:t>
            </a:r>
            <a:r>
              <a:rPr sz="1200" b="0" spc="-2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s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t</a:t>
            </a:r>
            <a:r>
              <a:rPr sz="1200" b="0" spc="-5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P</a:t>
            </a:r>
            <a:r>
              <a:rPr sz="1200" b="0" spc="1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l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a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n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s  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35"/>
              </a:rPr>
              <a:t>(TP2800)</a:t>
            </a:r>
            <a:endParaRPr sz="1200">
              <a:latin typeface="Calibri Light"/>
              <a:cs typeface="Calibri Light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1933955" y="790955"/>
            <a:ext cx="475615" cy="5773420"/>
            <a:chOff x="1933955" y="790955"/>
            <a:chExt cx="475615" cy="5773420"/>
          </a:xfrm>
        </p:grpSpPr>
        <p:pic>
          <p:nvPicPr>
            <p:cNvPr id="82" name="object 82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935479" y="790955"/>
              <a:ext cx="420674" cy="5772912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933955" y="2299716"/>
              <a:ext cx="475526" cy="2753868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1961387" y="816863"/>
              <a:ext cx="318770" cy="5671185"/>
            </a:xfrm>
            <a:custGeom>
              <a:avLst/>
              <a:gdLst/>
              <a:ahLst/>
              <a:cxnLst/>
              <a:rect l="l" t="t" r="r" b="b"/>
              <a:pathLst>
                <a:path w="318769" h="5671185">
                  <a:moveTo>
                    <a:pt x="318515" y="0"/>
                  </a:moveTo>
                  <a:lnTo>
                    <a:pt x="0" y="0"/>
                  </a:lnTo>
                  <a:lnTo>
                    <a:pt x="0" y="5670804"/>
                  </a:lnTo>
                  <a:lnTo>
                    <a:pt x="318515" y="5670804"/>
                  </a:lnTo>
                  <a:lnTo>
                    <a:pt x="318515" y="0"/>
                  </a:lnTo>
                  <a:close/>
                </a:path>
              </a:pathLst>
            </a:custGeom>
            <a:solidFill>
              <a:srgbClr val="FFD7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2034158" y="3284036"/>
            <a:ext cx="203835" cy="16021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b="0" dirty="0">
                <a:solidFill>
                  <a:srgbClr val="585858"/>
                </a:solidFill>
                <a:latin typeface="Calibri Light"/>
                <a:cs typeface="Calibri Light"/>
              </a:rPr>
              <a:t>D</a:t>
            </a:r>
            <a:r>
              <a:rPr sz="1400" b="0" spc="-25" dirty="0">
                <a:solidFill>
                  <a:srgbClr val="585858"/>
                </a:solidFill>
                <a:latin typeface="Calibri Light"/>
                <a:cs typeface="Calibri Light"/>
              </a:rPr>
              <a:t>e</a:t>
            </a:r>
            <a:r>
              <a:rPr sz="1400" b="0" spc="-10" dirty="0">
                <a:solidFill>
                  <a:srgbClr val="585858"/>
                </a:solidFill>
                <a:latin typeface="Calibri Light"/>
                <a:cs typeface="Calibri Light"/>
              </a:rPr>
              <a:t>v</a:t>
            </a:r>
            <a:r>
              <a:rPr sz="1400" b="0" spc="-20" dirty="0">
                <a:solidFill>
                  <a:srgbClr val="585858"/>
                </a:solidFill>
                <a:latin typeface="Calibri Light"/>
                <a:cs typeface="Calibri Light"/>
              </a:rPr>
              <a:t>O</a:t>
            </a:r>
            <a:r>
              <a:rPr sz="1400" b="0" spc="-25" dirty="0">
                <a:solidFill>
                  <a:srgbClr val="585858"/>
                </a:solidFill>
                <a:latin typeface="Calibri Light"/>
                <a:cs typeface="Calibri Light"/>
              </a:rPr>
              <a:t>p</a:t>
            </a:r>
            <a:r>
              <a:rPr sz="1400" b="0" dirty="0">
                <a:solidFill>
                  <a:srgbClr val="585858"/>
                </a:solidFill>
                <a:latin typeface="Calibri Light"/>
                <a:cs typeface="Calibri Light"/>
              </a:rPr>
              <a:t>s</a:t>
            </a:r>
            <a:r>
              <a:rPr sz="1400" b="0" spc="-45" dirty="0">
                <a:solidFill>
                  <a:srgbClr val="585858"/>
                </a:solidFill>
                <a:latin typeface="Calibri Light"/>
                <a:cs typeface="Calibri Light"/>
              </a:rPr>
              <a:t> </a:t>
            </a:r>
            <a:r>
              <a:rPr sz="1400" b="0" dirty="0">
                <a:solidFill>
                  <a:srgbClr val="585858"/>
                </a:solidFill>
                <a:latin typeface="Calibri Light"/>
                <a:cs typeface="Calibri Light"/>
              </a:rPr>
              <a:t>Fu</a:t>
            </a:r>
            <a:r>
              <a:rPr sz="1400" b="0" spc="-10" dirty="0">
                <a:solidFill>
                  <a:srgbClr val="585858"/>
                </a:solidFill>
                <a:latin typeface="Calibri Light"/>
                <a:cs typeface="Calibri Light"/>
              </a:rPr>
              <a:t>n</a:t>
            </a:r>
            <a:r>
              <a:rPr sz="1400" b="0" spc="-25" dirty="0">
                <a:solidFill>
                  <a:srgbClr val="585858"/>
                </a:solidFill>
                <a:latin typeface="Calibri Light"/>
                <a:cs typeface="Calibri Light"/>
              </a:rPr>
              <a:t>d</a:t>
            </a:r>
            <a:r>
              <a:rPr sz="1400" b="0" spc="-15" dirty="0">
                <a:solidFill>
                  <a:srgbClr val="585858"/>
                </a:solidFill>
                <a:latin typeface="Calibri Light"/>
                <a:cs typeface="Calibri Light"/>
              </a:rPr>
              <a:t>a</a:t>
            </a:r>
            <a:r>
              <a:rPr sz="1400" b="0" spc="-20" dirty="0">
                <a:solidFill>
                  <a:srgbClr val="585858"/>
                </a:solidFill>
                <a:latin typeface="Calibri Light"/>
                <a:cs typeface="Calibri Light"/>
              </a:rPr>
              <a:t>m</a:t>
            </a:r>
            <a:r>
              <a:rPr sz="1400" b="0" spc="-25" dirty="0">
                <a:solidFill>
                  <a:srgbClr val="585858"/>
                </a:solidFill>
                <a:latin typeface="Calibri Light"/>
                <a:cs typeface="Calibri Light"/>
              </a:rPr>
              <a:t>en</a:t>
            </a:r>
            <a:r>
              <a:rPr sz="1400" b="0" spc="-45" dirty="0">
                <a:solidFill>
                  <a:srgbClr val="585858"/>
                </a:solidFill>
                <a:latin typeface="Calibri Light"/>
                <a:cs typeface="Calibri Light"/>
              </a:rPr>
              <a:t>t</a:t>
            </a:r>
            <a:r>
              <a:rPr sz="1400" b="0" dirty="0">
                <a:solidFill>
                  <a:srgbClr val="585858"/>
                </a:solidFill>
                <a:latin typeface="Calibri Light"/>
                <a:cs typeface="Calibri Light"/>
              </a:rPr>
              <a:t>a</a:t>
            </a:r>
            <a:r>
              <a:rPr sz="1400" b="0" spc="-15" dirty="0">
                <a:solidFill>
                  <a:srgbClr val="585858"/>
                </a:solidFill>
                <a:latin typeface="Calibri Light"/>
                <a:cs typeface="Calibri Light"/>
              </a:rPr>
              <a:t>l</a:t>
            </a:r>
            <a:r>
              <a:rPr sz="1400" b="0" dirty="0">
                <a:solidFill>
                  <a:srgbClr val="585858"/>
                </a:solidFill>
                <a:latin typeface="Calibri Light"/>
                <a:cs typeface="Calibri Light"/>
              </a:rPr>
              <a:t>s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034158" y="2419660"/>
            <a:ext cx="203835" cy="7346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b="0" spc="-20" dirty="0">
                <a:solidFill>
                  <a:srgbClr val="585858"/>
                </a:solidFill>
                <a:latin typeface="Calibri Light"/>
                <a:cs typeface="Calibri Light"/>
              </a:rPr>
              <a:t>(WA2451)</a:t>
            </a:r>
            <a:endParaRPr sz="1400">
              <a:latin typeface="Calibri Light"/>
              <a:cs typeface="Calibri Light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4437888" y="4383049"/>
            <a:ext cx="1615440" cy="730250"/>
            <a:chOff x="4437888" y="4383049"/>
            <a:chExt cx="1615440" cy="730250"/>
          </a:xfrm>
        </p:grpSpPr>
        <p:pic>
          <p:nvPicPr>
            <p:cNvPr id="88" name="object 88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4437888" y="4428718"/>
              <a:ext cx="1615439" cy="595909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4538472" y="4383049"/>
              <a:ext cx="1411224" cy="729970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4463796" y="4454652"/>
              <a:ext cx="1513840" cy="494030"/>
            </a:xfrm>
            <a:custGeom>
              <a:avLst/>
              <a:gdLst/>
              <a:ahLst/>
              <a:cxnLst/>
              <a:rect l="l" t="t" r="r" b="b"/>
              <a:pathLst>
                <a:path w="1513839" h="494029">
                  <a:moveTo>
                    <a:pt x="1513331" y="0"/>
                  </a:moveTo>
                  <a:lnTo>
                    <a:pt x="0" y="0"/>
                  </a:lnTo>
                  <a:lnTo>
                    <a:pt x="0" y="493775"/>
                  </a:lnTo>
                  <a:lnTo>
                    <a:pt x="1513331" y="493775"/>
                  </a:lnTo>
                  <a:lnTo>
                    <a:pt x="1513331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4463796" y="4429759"/>
            <a:ext cx="151384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420" marR="177800" indent="1270" algn="ctr">
              <a:lnSpc>
                <a:spcPct val="100000"/>
              </a:lnSpc>
              <a:spcBef>
                <a:spcPts val="100"/>
              </a:spcBef>
            </a:pPr>
            <a:r>
              <a:rPr lang="en-US"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28"/>
              </a:rPr>
              <a:t>Docker and Kubernetes Fundamentals</a:t>
            </a:r>
            <a:endParaRPr lang="en-US" sz="1100" b="0" spc="-10" dirty="0">
              <a:solidFill>
                <a:srgbClr val="FFFFFF"/>
              </a:solidFill>
              <a:latin typeface="Calibri Light"/>
              <a:cs typeface="Calibri Ligh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622792" y="4758524"/>
            <a:ext cx="1990725" cy="739305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635" rIns="0" bIns="0" rtlCol="0">
            <a:spAutoFit/>
          </a:bodyPr>
          <a:lstStyle/>
          <a:p>
            <a:pPr marL="249554" marR="241935" algn="ctr">
              <a:lnSpc>
                <a:spcPct val="100000"/>
              </a:lnSpc>
              <a:spcBef>
                <a:spcPts val="114"/>
              </a:spcBef>
            </a:pPr>
            <a:r>
              <a:rPr lang="en-US"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32"/>
              </a:rPr>
              <a:t>Designing and Implementing Microsoft DevOps Solutions (AZ-400T00</a:t>
            </a:r>
            <a:r>
              <a:rPr lang="en-US" sz="1200" b="0" spc="-5" dirty="0">
                <a:solidFill>
                  <a:srgbClr val="FFFFFF"/>
                </a:solidFill>
                <a:latin typeface="Calibri Light"/>
                <a:cs typeface="Calibri Light"/>
              </a:rPr>
              <a:t>)</a:t>
            </a:r>
            <a:endParaRPr lang="en-US" sz="1200" dirty="0">
              <a:latin typeface="Calibri Light"/>
              <a:cs typeface="Calibri Ligh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622792" y="4254632"/>
            <a:ext cx="1973578" cy="348172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9525" rIns="0" bIns="0" rtlCol="0">
            <a:spAutoFit/>
          </a:bodyPr>
          <a:lstStyle/>
          <a:p>
            <a:pPr marL="249554" marR="241935" algn="ctr">
              <a:spcBef>
                <a:spcPts val="114"/>
              </a:spcBef>
            </a:pPr>
            <a:r>
              <a:rPr lang="en-US" sz="1100" spc="-5" dirty="0">
                <a:solidFill>
                  <a:srgbClr val="FFFFFF"/>
                </a:solidFill>
                <a:latin typeface="Calibri Light"/>
                <a:cs typeface="Calibri Light"/>
                <a:hlinkClick r:id="rId29"/>
              </a:rPr>
              <a:t>DevOps Engineering on AWS</a:t>
            </a:r>
            <a:endParaRPr lang="en-US" sz="1100" spc="-5" dirty="0">
              <a:solidFill>
                <a:srgbClr val="FFFFFF"/>
              </a:solidFill>
              <a:latin typeface="Calibri Light"/>
              <a:cs typeface="Calibri Light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8596883" y="3236963"/>
            <a:ext cx="1999614" cy="788035"/>
            <a:chOff x="8596883" y="3236963"/>
            <a:chExt cx="1999614" cy="788035"/>
          </a:xfrm>
        </p:grpSpPr>
        <p:pic>
          <p:nvPicPr>
            <p:cNvPr id="105" name="object 105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8596883" y="3304019"/>
              <a:ext cx="1999487" cy="606564"/>
            </a:xfrm>
            <a:prstGeom prst="rect">
              <a:avLst/>
            </a:prstGeom>
          </p:spPr>
        </p:pic>
        <p:pic>
          <p:nvPicPr>
            <p:cNvPr id="106" name="object 106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8698991" y="3236963"/>
              <a:ext cx="1827276" cy="787920"/>
            </a:xfrm>
            <a:prstGeom prst="rect">
              <a:avLst/>
            </a:prstGeom>
          </p:spPr>
        </p:pic>
      </p:grpSp>
      <p:sp>
        <p:nvSpPr>
          <p:cNvPr id="107" name="object 107"/>
          <p:cNvSpPr txBox="1"/>
          <p:nvPr/>
        </p:nvSpPr>
        <p:spPr>
          <a:xfrm>
            <a:off x="8622792" y="3329940"/>
            <a:ext cx="1973578" cy="523220"/>
          </a:xfrm>
          <a:prstGeom prst="rect">
            <a:avLst/>
          </a:prstGeom>
          <a:solidFill>
            <a:srgbClr val="FF974A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120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Managing</a:t>
            </a:r>
            <a:r>
              <a:rPr sz="1200" spc="-55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Projects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using</a:t>
            </a:r>
            <a:endParaRPr sz="1200" dirty="0">
              <a:latin typeface="Calibri"/>
              <a:cs typeface="Calibri"/>
            </a:endParaRPr>
          </a:p>
          <a:p>
            <a:pPr marL="570230" marR="562610" algn="ctr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z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u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e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Bo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a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  <a:hlinkClick r:id="rId42"/>
              </a:rPr>
              <a:t>d  (TP2799)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112" name="object 112"/>
          <p:cNvGrpSpPr/>
          <p:nvPr/>
        </p:nvGrpSpPr>
        <p:grpSpPr>
          <a:xfrm>
            <a:off x="6018276" y="4006583"/>
            <a:ext cx="1790700" cy="897890"/>
            <a:chOff x="6018276" y="4006583"/>
            <a:chExt cx="1790700" cy="897890"/>
          </a:xfrm>
        </p:grpSpPr>
        <p:pic>
          <p:nvPicPr>
            <p:cNvPr id="113" name="object 113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6018276" y="4017251"/>
              <a:ext cx="1790700" cy="835164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6045708" y="4006583"/>
              <a:ext cx="1761743" cy="897648"/>
            </a:xfrm>
            <a:prstGeom prst="rect">
              <a:avLst/>
            </a:prstGeom>
          </p:spPr>
        </p:pic>
        <p:sp>
          <p:nvSpPr>
            <p:cNvPr id="115" name="object 115"/>
            <p:cNvSpPr/>
            <p:nvPr/>
          </p:nvSpPr>
          <p:spPr>
            <a:xfrm>
              <a:off x="6044184" y="4043172"/>
              <a:ext cx="1689100" cy="733425"/>
            </a:xfrm>
            <a:custGeom>
              <a:avLst/>
              <a:gdLst/>
              <a:ahLst/>
              <a:cxnLst/>
              <a:rect l="l" t="t" r="r" b="b"/>
              <a:pathLst>
                <a:path w="1689100" h="733425">
                  <a:moveTo>
                    <a:pt x="1688591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1688591" y="733044"/>
                  </a:lnTo>
                  <a:lnTo>
                    <a:pt x="1688591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6" name="object 116"/>
          <p:cNvSpPr txBox="1"/>
          <p:nvPr/>
        </p:nvSpPr>
        <p:spPr>
          <a:xfrm>
            <a:off x="6144259" y="4053332"/>
            <a:ext cx="14922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A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r</a:t>
            </a:r>
            <a:r>
              <a:rPr sz="1100" b="0" spc="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c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h</a:t>
            </a:r>
            <a:r>
              <a:rPr sz="1100" b="0" spc="-2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i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t</a:t>
            </a:r>
            <a:r>
              <a:rPr sz="1100" b="0" spc="-2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e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c</a:t>
            </a:r>
            <a:r>
              <a:rPr sz="1100" b="0" spc="-2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t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i</a:t>
            </a:r>
            <a:r>
              <a:rPr sz="1100" b="0" spc="-2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n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g</a:t>
            </a:r>
            <a:r>
              <a:rPr sz="1100" b="0" spc="-5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M</a:t>
            </a:r>
            <a:r>
              <a:rPr sz="1100" b="0" spc="1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i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c</a:t>
            </a:r>
            <a:r>
              <a:rPr sz="1100" b="0" spc="-1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ro</a:t>
            </a:r>
            <a:r>
              <a:rPr sz="1100" b="0" spc="-2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s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erv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i</a:t>
            </a:r>
            <a:r>
              <a:rPr sz="1100" b="0" spc="-1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c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e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s  </a:t>
            </a:r>
            <a:r>
              <a:rPr sz="1100" b="0" spc="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w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i</a:t>
            </a:r>
            <a:r>
              <a:rPr sz="1100" b="0" spc="-1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t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h</a:t>
            </a:r>
            <a:r>
              <a:rPr sz="1100" b="0" spc="-4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 </a:t>
            </a:r>
            <a:r>
              <a:rPr sz="1100" b="0" spc="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K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ub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ern</a:t>
            </a:r>
            <a:r>
              <a:rPr sz="1100" b="0" spc="-2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e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t</a:t>
            </a:r>
            <a:r>
              <a:rPr sz="1100" b="0" spc="-2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e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s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,</a:t>
            </a:r>
            <a:r>
              <a:rPr sz="1100" b="0" spc="-5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Doc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k</a:t>
            </a:r>
            <a:r>
              <a:rPr sz="1100" b="0" spc="-2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e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r  and 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Continuous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 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Integration</a:t>
            </a:r>
            <a:r>
              <a:rPr sz="1100" b="0" spc="-5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 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45"/>
              </a:rPr>
              <a:t>(WA2675)</a:t>
            </a:r>
            <a:endParaRPr sz="1100" dirty="0">
              <a:latin typeface="Calibri Light"/>
              <a:cs typeface="Calibri Light"/>
            </a:endParaRPr>
          </a:p>
        </p:txBody>
      </p:sp>
      <p:grpSp>
        <p:nvGrpSpPr>
          <p:cNvPr id="117" name="object 117"/>
          <p:cNvGrpSpPr/>
          <p:nvPr/>
        </p:nvGrpSpPr>
        <p:grpSpPr>
          <a:xfrm>
            <a:off x="6045708" y="4811267"/>
            <a:ext cx="1763395" cy="788035"/>
            <a:chOff x="6045708" y="4811267"/>
            <a:chExt cx="1763395" cy="788035"/>
          </a:xfrm>
        </p:grpSpPr>
        <p:pic>
          <p:nvPicPr>
            <p:cNvPr id="118" name="object 118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6045708" y="4861521"/>
              <a:ext cx="1763267" cy="640118"/>
            </a:xfrm>
            <a:prstGeom prst="rect">
              <a:avLst/>
            </a:prstGeom>
          </p:spPr>
        </p:pic>
        <p:pic>
          <p:nvPicPr>
            <p:cNvPr id="119" name="object 119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6140196" y="4811267"/>
              <a:ext cx="1603248" cy="787920"/>
            </a:xfrm>
            <a:prstGeom prst="rect">
              <a:avLst/>
            </a:prstGeom>
          </p:spPr>
        </p:pic>
      </p:grpSp>
      <p:sp>
        <p:nvSpPr>
          <p:cNvPr id="120" name="object 120"/>
          <p:cNvSpPr txBox="1"/>
          <p:nvPr/>
        </p:nvSpPr>
        <p:spPr>
          <a:xfrm>
            <a:off x="6071615" y="4887467"/>
            <a:ext cx="1661160" cy="538480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0" rIns="0" bIns="0" rtlCol="0">
            <a:spAutoFit/>
          </a:bodyPr>
          <a:lstStyle/>
          <a:p>
            <a:pPr marL="3810" algn="ctr">
              <a:lnSpc>
                <a:spcPts val="1330"/>
              </a:lnSpc>
            </a:pPr>
            <a:r>
              <a:rPr sz="1200" b="0" spc="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A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n</a:t>
            </a:r>
            <a:r>
              <a:rPr sz="1200" b="0" spc="-1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s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i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b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le</a:t>
            </a:r>
            <a:r>
              <a:rPr sz="1200" b="0" spc="-6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 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C</a:t>
            </a: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o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nf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i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gu</a:t>
            </a:r>
            <a:r>
              <a:rPr sz="1200" b="0" spc="-4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r</a:t>
            </a:r>
            <a:r>
              <a:rPr sz="1200" b="0" spc="-2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a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t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i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o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n</a:t>
            </a:r>
            <a:endParaRPr sz="1200">
              <a:latin typeface="Calibri Light"/>
              <a:cs typeface="Calibri Light"/>
            </a:endParaRPr>
          </a:p>
          <a:p>
            <a:pPr marL="4445" algn="ctr">
              <a:lnSpc>
                <a:spcPct val="100000"/>
              </a:lnSpc>
            </a:pPr>
            <a:r>
              <a:rPr sz="1200" b="0" spc="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a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nd</a:t>
            </a:r>
            <a:r>
              <a:rPr sz="1200" b="0" spc="-6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 </a:t>
            </a:r>
            <a:r>
              <a:rPr sz="1200" b="0" spc="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A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d</a:t>
            </a:r>
            <a:r>
              <a:rPr sz="1200" b="0" spc="-2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m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i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n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i</a:t>
            </a:r>
            <a:r>
              <a:rPr sz="1200" b="0" spc="-3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s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t</a:t>
            </a:r>
            <a:r>
              <a:rPr sz="1200" b="0" spc="-3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r</a:t>
            </a:r>
            <a:r>
              <a:rPr sz="1200" b="0" spc="-3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a</a:t>
            </a:r>
            <a:r>
              <a:rPr sz="1200" b="0" spc="-1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t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i</a:t>
            </a:r>
            <a:r>
              <a:rPr sz="1200" b="0" spc="-2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o</a:t>
            </a: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n</a:t>
            </a:r>
            <a:endParaRPr sz="1200">
              <a:latin typeface="Calibri Light"/>
              <a:cs typeface="Calibri Light"/>
            </a:endParaRPr>
          </a:p>
          <a:p>
            <a:pPr marL="2540" algn="ctr">
              <a:lnSpc>
                <a:spcPct val="100000"/>
              </a:lnSpc>
            </a:pPr>
            <a:r>
              <a:rPr sz="1200" b="0" spc="-5" dirty="0">
                <a:solidFill>
                  <a:srgbClr val="FFFFFF"/>
                </a:solidFill>
                <a:latin typeface="Calibri Light"/>
                <a:cs typeface="Calibri Light"/>
                <a:hlinkClick r:id="rId27"/>
              </a:rPr>
              <a:t>(TP2782)</a:t>
            </a:r>
            <a:endParaRPr sz="1200">
              <a:latin typeface="Calibri Light"/>
              <a:cs typeface="Calibri Light"/>
            </a:endParaRPr>
          </a:p>
        </p:txBody>
      </p:sp>
      <p:grpSp>
        <p:nvGrpSpPr>
          <p:cNvPr id="121" name="object 121"/>
          <p:cNvGrpSpPr/>
          <p:nvPr/>
        </p:nvGrpSpPr>
        <p:grpSpPr>
          <a:xfrm>
            <a:off x="4434840" y="3912133"/>
            <a:ext cx="1618615" cy="567055"/>
            <a:chOff x="4434840" y="3912133"/>
            <a:chExt cx="1618615" cy="567055"/>
          </a:xfrm>
        </p:grpSpPr>
        <p:pic>
          <p:nvPicPr>
            <p:cNvPr id="122" name="object 122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4434840" y="3912133"/>
              <a:ext cx="1618488" cy="528802"/>
            </a:xfrm>
            <a:prstGeom prst="rect">
              <a:avLst/>
            </a:prstGeom>
          </p:spPr>
        </p:pic>
        <p:pic>
          <p:nvPicPr>
            <p:cNvPr id="123" name="object 123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4559808" y="3915168"/>
              <a:ext cx="1392936" cy="563867"/>
            </a:xfrm>
            <a:prstGeom prst="rect">
              <a:avLst/>
            </a:prstGeom>
          </p:spPr>
        </p:pic>
        <p:sp>
          <p:nvSpPr>
            <p:cNvPr id="124" name="object 124"/>
            <p:cNvSpPr/>
            <p:nvPr/>
          </p:nvSpPr>
          <p:spPr>
            <a:xfrm>
              <a:off x="4460748" y="3938015"/>
              <a:ext cx="1516380" cy="426720"/>
            </a:xfrm>
            <a:custGeom>
              <a:avLst/>
              <a:gdLst/>
              <a:ahLst/>
              <a:cxnLst/>
              <a:rect l="l" t="t" r="r" b="b"/>
              <a:pathLst>
                <a:path w="1516379" h="426720">
                  <a:moveTo>
                    <a:pt x="1516379" y="0"/>
                  </a:moveTo>
                  <a:lnTo>
                    <a:pt x="0" y="0"/>
                  </a:lnTo>
                  <a:lnTo>
                    <a:pt x="0" y="426719"/>
                  </a:lnTo>
                  <a:lnTo>
                    <a:pt x="1516379" y="426719"/>
                  </a:lnTo>
                  <a:lnTo>
                    <a:pt x="151637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5" name="object 125"/>
          <p:cNvSpPr txBox="1"/>
          <p:nvPr/>
        </p:nvSpPr>
        <p:spPr>
          <a:xfrm>
            <a:off x="4657725" y="3963161"/>
            <a:ext cx="112458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245" marR="5080" indent="-297180">
              <a:lnSpc>
                <a:spcPct val="100000"/>
              </a:lnSpc>
              <a:spcBef>
                <a:spcPts val="100"/>
              </a:spcBef>
            </a:pP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D</a:t>
            </a:r>
            <a:r>
              <a:rPr sz="1100" b="0" spc="5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e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v</a:t>
            </a:r>
            <a:r>
              <a:rPr sz="1100" b="0" spc="-20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S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e</a:t>
            </a:r>
            <a:r>
              <a:rPr sz="1100" b="0" spc="-15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c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O</a:t>
            </a:r>
            <a:r>
              <a:rPr sz="1100" b="0" spc="-15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p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s</a:t>
            </a:r>
            <a:r>
              <a:rPr sz="1100" b="0" spc="-55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 </a:t>
            </a:r>
            <a:r>
              <a:rPr sz="1100" b="0" spc="5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T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ra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i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n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i</a:t>
            </a:r>
            <a:r>
              <a:rPr sz="1100" b="0" spc="-10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n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g 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(TP2727)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426712" y="5588332"/>
            <a:ext cx="1689100" cy="531556"/>
          </a:xfrm>
          <a:prstGeom prst="rect">
            <a:avLst/>
          </a:prstGeom>
          <a:solidFill>
            <a:srgbClr val="2485C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02870" marR="95885" algn="ctr">
              <a:lnSpc>
                <a:spcPct val="100000"/>
              </a:lnSpc>
              <a:spcBef>
                <a:spcPts val="185"/>
              </a:spcBef>
            </a:pPr>
            <a:r>
              <a:rPr lang="en-US"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51"/>
              </a:rPr>
              <a:t>Mastering Microservices using Spring Boot and Spring Cloud</a:t>
            </a:r>
            <a:endParaRPr sz="1100" dirty="0">
              <a:latin typeface="Calibri Light"/>
              <a:cs typeface="Calibri Light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6201343" y="5675026"/>
            <a:ext cx="1508760" cy="307777"/>
          </a:xfrm>
          <a:prstGeom prst="rect">
            <a:avLst/>
          </a:prstGeom>
          <a:solidFill>
            <a:srgbClr val="2485CF"/>
          </a:solidFill>
        </p:spPr>
        <p:txBody>
          <a:bodyPr vert="horz" wrap="square" lIns="0" tIns="0" rIns="0" bIns="0" rtlCol="0">
            <a:spAutoFit/>
          </a:bodyPr>
          <a:lstStyle/>
          <a:p>
            <a:pPr marL="367665">
              <a:lnSpc>
                <a:spcPts val="1190"/>
              </a:lnSpc>
            </a:pPr>
            <a:r>
              <a:rPr lang="en-US"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52"/>
              </a:rPr>
              <a:t>Kubernetes for Developers</a:t>
            </a:r>
            <a:endParaRPr sz="1100" dirty="0">
              <a:latin typeface="Calibri Light"/>
              <a:cs typeface="Calibri Light"/>
            </a:endParaRPr>
          </a:p>
        </p:txBody>
      </p:sp>
      <p:grpSp>
        <p:nvGrpSpPr>
          <p:cNvPr id="134" name="object 134"/>
          <p:cNvGrpSpPr/>
          <p:nvPr/>
        </p:nvGrpSpPr>
        <p:grpSpPr>
          <a:xfrm>
            <a:off x="6156959" y="6074664"/>
            <a:ext cx="1614170" cy="562610"/>
            <a:chOff x="6156959" y="6074664"/>
            <a:chExt cx="1614170" cy="562610"/>
          </a:xfrm>
        </p:grpSpPr>
        <p:pic>
          <p:nvPicPr>
            <p:cNvPr id="135" name="object 135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6156959" y="6091428"/>
              <a:ext cx="1613915" cy="489203"/>
            </a:xfrm>
            <a:prstGeom prst="rect">
              <a:avLst/>
            </a:prstGeom>
          </p:spPr>
        </p:pic>
        <p:pic>
          <p:nvPicPr>
            <p:cNvPr id="136" name="object 136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6272783" y="6074664"/>
              <a:ext cx="1379219" cy="562356"/>
            </a:xfrm>
            <a:prstGeom prst="rect">
              <a:avLst/>
            </a:prstGeom>
          </p:spPr>
        </p:pic>
      </p:grpSp>
      <p:sp>
        <p:nvSpPr>
          <p:cNvPr id="137" name="object 137"/>
          <p:cNvSpPr txBox="1"/>
          <p:nvPr/>
        </p:nvSpPr>
        <p:spPr>
          <a:xfrm>
            <a:off x="6182867" y="6117335"/>
            <a:ext cx="1511935" cy="387350"/>
          </a:xfrm>
          <a:prstGeom prst="rect">
            <a:avLst/>
          </a:prstGeom>
          <a:solidFill>
            <a:srgbClr val="2485CF"/>
          </a:solidFill>
        </p:spPr>
        <p:txBody>
          <a:bodyPr vert="horz" wrap="square" lIns="0" tIns="17780" rIns="0" bIns="0" rtlCol="0">
            <a:spAutoFit/>
          </a:bodyPr>
          <a:lstStyle/>
          <a:p>
            <a:pPr marL="501015" marR="193040" indent="-300355">
              <a:lnSpc>
                <a:spcPct val="100000"/>
              </a:lnSpc>
              <a:spcBef>
                <a:spcPts val="140"/>
              </a:spcBef>
            </a:pP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DevSecOps</a:t>
            </a:r>
            <a:r>
              <a:rPr sz="1100" b="0" spc="-55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 </a:t>
            </a:r>
            <a:r>
              <a:rPr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Training </a:t>
            </a:r>
            <a:r>
              <a:rPr sz="1100" b="0" spc="-229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 </a:t>
            </a:r>
            <a:r>
              <a:rPr sz="1100" b="0" dirty="0">
                <a:solidFill>
                  <a:srgbClr val="FFFFFF"/>
                </a:solidFill>
                <a:latin typeface="Calibri Light"/>
                <a:cs typeface="Calibri Light"/>
                <a:hlinkClick r:id="rId50"/>
              </a:rPr>
              <a:t>(TP2727)</a:t>
            </a:r>
            <a:endParaRPr sz="1100">
              <a:latin typeface="Calibri Light"/>
              <a:cs typeface="Calibri Light"/>
            </a:endParaRPr>
          </a:p>
        </p:txBody>
      </p:sp>
      <p:grpSp>
        <p:nvGrpSpPr>
          <p:cNvPr id="138" name="object 138"/>
          <p:cNvGrpSpPr/>
          <p:nvPr/>
        </p:nvGrpSpPr>
        <p:grpSpPr>
          <a:xfrm>
            <a:off x="7889747" y="5701284"/>
            <a:ext cx="1572895" cy="760730"/>
            <a:chOff x="7889747" y="5701284"/>
            <a:chExt cx="1572895" cy="760730"/>
          </a:xfrm>
        </p:grpSpPr>
        <p:pic>
          <p:nvPicPr>
            <p:cNvPr id="139" name="object 139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7889747" y="5701284"/>
              <a:ext cx="1572768" cy="749833"/>
            </a:xfrm>
            <a:prstGeom prst="rect">
              <a:avLst/>
            </a:prstGeom>
          </p:spPr>
        </p:pic>
        <p:pic>
          <p:nvPicPr>
            <p:cNvPr id="140" name="object 140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8078723" y="5731764"/>
              <a:ext cx="1223759" cy="729970"/>
            </a:xfrm>
            <a:prstGeom prst="rect">
              <a:avLst/>
            </a:prstGeom>
          </p:spPr>
        </p:pic>
      </p:grpSp>
      <p:sp>
        <p:nvSpPr>
          <p:cNvPr id="141" name="object 141"/>
          <p:cNvSpPr txBox="1"/>
          <p:nvPr/>
        </p:nvSpPr>
        <p:spPr>
          <a:xfrm>
            <a:off x="7915656" y="5727191"/>
            <a:ext cx="1470660" cy="573233"/>
          </a:xfrm>
          <a:prstGeom prst="rect">
            <a:avLst/>
          </a:prstGeom>
          <a:solidFill>
            <a:srgbClr val="2485CF"/>
          </a:solidFill>
        </p:spPr>
        <p:txBody>
          <a:bodyPr vert="horz" wrap="square" lIns="0" tIns="64769" rIns="0" bIns="0" rtlCol="0">
            <a:spAutoFit/>
          </a:bodyPr>
          <a:lstStyle/>
          <a:p>
            <a:pPr marL="249554" marR="241935" algn="ctr">
              <a:spcBef>
                <a:spcPts val="114"/>
              </a:spcBef>
            </a:pPr>
            <a:r>
              <a:rPr lang="en-US" sz="1100" spc="-5" dirty="0">
                <a:solidFill>
                  <a:srgbClr val="FFFFFF"/>
                </a:solidFill>
                <a:latin typeface="Calibri Light"/>
                <a:cs typeface="Calibri Light"/>
                <a:hlinkClick r:id="rId29"/>
              </a:rPr>
              <a:t>DevOps Engineering on AWS</a:t>
            </a:r>
            <a:endParaRPr lang="en-US" sz="1100" spc="-5" dirty="0">
              <a:solidFill>
                <a:srgbClr val="FFFFFF"/>
              </a:solidFill>
              <a:latin typeface="Calibri Light"/>
              <a:cs typeface="Calibri Light"/>
            </a:endParaRPr>
          </a:p>
        </p:txBody>
      </p:sp>
      <p:grpSp>
        <p:nvGrpSpPr>
          <p:cNvPr id="142" name="object 142"/>
          <p:cNvGrpSpPr/>
          <p:nvPr/>
        </p:nvGrpSpPr>
        <p:grpSpPr>
          <a:xfrm>
            <a:off x="9453371" y="5707379"/>
            <a:ext cx="1926589" cy="757555"/>
            <a:chOff x="9453371" y="5707379"/>
            <a:chExt cx="1926589" cy="757555"/>
          </a:xfrm>
        </p:grpSpPr>
        <p:pic>
          <p:nvPicPr>
            <p:cNvPr id="143" name="object 143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9453371" y="5707379"/>
              <a:ext cx="1926335" cy="743724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9552431" y="5733287"/>
              <a:ext cx="1755648" cy="731545"/>
            </a:xfrm>
            <a:prstGeom prst="rect">
              <a:avLst/>
            </a:prstGeom>
          </p:spPr>
        </p:pic>
      </p:grpSp>
      <p:sp>
        <p:nvSpPr>
          <p:cNvPr id="145" name="object 145"/>
          <p:cNvSpPr txBox="1"/>
          <p:nvPr/>
        </p:nvSpPr>
        <p:spPr>
          <a:xfrm>
            <a:off x="9479280" y="5733288"/>
            <a:ext cx="1824355" cy="738664"/>
          </a:xfrm>
          <a:prstGeom prst="rect">
            <a:avLst/>
          </a:prstGeom>
          <a:solidFill>
            <a:srgbClr val="2485CF"/>
          </a:solidFill>
        </p:spPr>
        <p:txBody>
          <a:bodyPr vert="horz" wrap="square" lIns="0" tIns="60960" rIns="0" bIns="0" rtlCol="0">
            <a:spAutoFit/>
          </a:bodyPr>
          <a:lstStyle/>
          <a:p>
            <a:pPr marL="249554" marR="241935" algn="ctr">
              <a:lnSpc>
                <a:spcPct val="100000"/>
              </a:lnSpc>
              <a:spcBef>
                <a:spcPts val="114"/>
              </a:spcBef>
            </a:pPr>
            <a:r>
              <a:rPr lang="en-US"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32"/>
              </a:rPr>
              <a:t>Designing and Implementing Microsoft DevOps Solutions (AZ-400T00</a:t>
            </a:r>
            <a:r>
              <a:rPr lang="en-US" sz="1100" b="0" spc="-5" dirty="0">
                <a:solidFill>
                  <a:srgbClr val="FFFFFF"/>
                </a:solidFill>
                <a:latin typeface="Calibri Light"/>
                <a:cs typeface="Calibri Light"/>
              </a:rPr>
              <a:t>)</a:t>
            </a:r>
            <a:endParaRPr lang="en-US" sz="1100" dirty="0">
              <a:latin typeface="Calibri Light"/>
              <a:cs typeface="Calibri Light"/>
            </a:endParaRPr>
          </a:p>
        </p:txBody>
      </p:sp>
      <p:pic>
        <p:nvPicPr>
          <p:cNvPr id="146" name="object 146"/>
          <p:cNvPicPr/>
          <p:nvPr/>
        </p:nvPicPr>
        <p:blipFill>
          <a:blip r:embed="rId59" cstate="print"/>
          <a:stretch>
            <a:fillRect/>
          </a:stretch>
        </p:blipFill>
        <p:spPr>
          <a:xfrm>
            <a:off x="19388" y="2536589"/>
            <a:ext cx="543391" cy="537754"/>
          </a:xfrm>
          <a:prstGeom prst="rect">
            <a:avLst/>
          </a:prstGeom>
        </p:spPr>
      </p:pic>
      <p:sp>
        <p:nvSpPr>
          <p:cNvPr id="151" name="object 68"/>
          <p:cNvSpPr txBox="1"/>
          <p:nvPr/>
        </p:nvSpPr>
        <p:spPr>
          <a:xfrm>
            <a:off x="6166612" y="1945716"/>
            <a:ext cx="1525015" cy="333425"/>
          </a:xfrm>
          <a:prstGeom prst="rect">
            <a:avLst/>
          </a:prstGeom>
          <a:solidFill>
            <a:srgbClr val="005497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60"/>
              </a:lnSpc>
            </a:pPr>
            <a:r>
              <a:rPr lang="en-US" sz="1100" b="0" dirty="0">
                <a:solidFill>
                  <a:srgbClr val="FFFFFF"/>
                </a:solidFill>
                <a:latin typeface="Calibri Light"/>
                <a:cs typeface="Calibri Light"/>
                <a:hlinkClick r:id="rId60"/>
              </a:rPr>
              <a:t>Docker and Kubernetes Administration</a:t>
            </a:r>
            <a:endParaRPr sz="1100" dirty="0">
              <a:latin typeface="Calibri Light"/>
              <a:cs typeface="Calibri Light"/>
            </a:endParaRPr>
          </a:p>
        </p:txBody>
      </p:sp>
      <p:sp>
        <p:nvSpPr>
          <p:cNvPr id="152" name="object 120"/>
          <p:cNvSpPr txBox="1"/>
          <p:nvPr/>
        </p:nvSpPr>
        <p:spPr>
          <a:xfrm>
            <a:off x="4471414" y="5003083"/>
            <a:ext cx="1505714" cy="507831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0" rIns="0" bIns="0" rtlCol="0">
            <a:spAutoFit/>
          </a:bodyPr>
          <a:lstStyle/>
          <a:p>
            <a:pPr marL="185420" marR="177800" indent="1270" algn="ctr">
              <a:spcBef>
                <a:spcPts val="100"/>
              </a:spcBef>
            </a:pPr>
            <a:r>
              <a:rPr lang="en-US" sz="1100" spc="-10" dirty="0">
                <a:solidFill>
                  <a:srgbClr val="FFFFFF"/>
                </a:solidFill>
                <a:latin typeface="Calibri Light"/>
                <a:cs typeface="Calibri Light"/>
                <a:hlinkClick r:id="rId61"/>
              </a:rPr>
              <a:t>Introduction to Microservices Architecture</a:t>
            </a:r>
            <a:endParaRPr sz="1100" spc="-10" dirty="0">
              <a:solidFill>
                <a:srgbClr val="FFFFFF"/>
              </a:solidFill>
              <a:latin typeface="Calibri Light"/>
              <a:cs typeface="Calibri Light"/>
            </a:endParaRPr>
          </a:p>
        </p:txBody>
      </p:sp>
      <p:sp>
        <p:nvSpPr>
          <p:cNvPr id="154" name="object 129"/>
          <p:cNvSpPr txBox="1"/>
          <p:nvPr/>
        </p:nvSpPr>
        <p:spPr>
          <a:xfrm>
            <a:off x="4419600" y="6148773"/>
            <a:ext cx="1689100" cy="362279"/>
          </a:xfrm>
          <a:prstGeom prst="rect">
            <a:avLst/>
          </a:prstGeom>
          <a:solidFill>
            <a:srgbClr val="2485C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02870" marR="95885" algn="ctr">
              <a:lnSpc>
                <a:spcPct val="100000"/>
              </a:lnSpc>
              <a:spcBef>
                <a:spcPts val="185"/>
              </a:spcBef>
            </a:pPr>
            <a:r>
              <a:rPr lang="en-US" sz="1100" b="0" spc="-5" dirty="0">
                <a:solidFill>
                  <a:srgbClr val="FFFFFF"/>
                </a:solidFill>
                <a:latin typeface="Calibri Light"/>
                <a:cs typeface="Calibri Light"/>
                <a:hlinkClick r:id="rId62"/>
              </a:rPr>
              <a:t>Kubernetes for Developers on AKS</a:t>
            </a:r>
            <a:endParaRPr sz="11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201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Office Theme</vt:lpstr>
      <vt:lpstr>DevOps Learning Course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wasadmin</dc:creator>
  <cp:lastModifiedBy>Lynn Gerle</cp:lastModifiedBy>
  <cp:revision>4</cp:revision>
  <dcterms:created xsi:type="dcterms:W3CDTF">2021-07-22T18:00:23Z</dcterms:created>
  <dcterms:modified xsi:type="dcterms:W3CDTF">2021-07-22T20:32:06Z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2019-01-11T00:00:00Z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2021-07-22T00:00:00Z</vt:filetime>
  </property>
</Properties>
</file>